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3"/>
  </p:notesMasterIdLst>
  <p:sldIdLst>
    <p:sldId id="300" r:id="rId2"/>
    <p:sldId id="708" r:id="rId3"/>
    <p:sldId id="709" r:id="rId4"/>
    <p:sldId id="661" r:id="rId5"/>
    <p:sldId id="663" r:id="rId6"/>
    <p:sldId id="577" r:id="rId7"/>
    <p:sldId id="666" r:id="rId8"/>
    <p:sldId id="667" r:id="rId9"/>
    <p:sldId id="748" r:id="rId10"/>
    <p:sldId id="728" r:id="rId11"/>
    <p:sldId id="668" r:id="rId12"/>
    <p:sldId id="630" r:id="rId13"/>
    <p:sldId id="629" r:id="rId14"/>
    <p:sldId id="669" r:id="rId15"/>
    <p:sldId id="670" r:id="rId16"/>
    <p:sldId id="671" r:id="rId17"/>
    <p:sldId id="672" r:id="rId18"/>
    <p:sldId id="676" r:id="rId19"/>
    <p:sldId id="674" r:id="rId20"/>
    <p:sldId id="673" r:id="rId21"/>
    <p:sldId id="675" r:id="rId22"/>
    <p:sldId id="737" r:id="rId23"/>
    <p:sldId id="677" r:id="rId24"/>
    <p:sldId id="678" r:id="rId25"/>
    <p:sldId id="696" r:id="rId26"/>
    <p:sldId id="739" r:id="rId27"/>
    <p:sldId id="741" r:id="rId28"/>
    <p:sldId id="740" r:id="rId29"/>
    <p:sldId id="742" r:id="rId30"/>
    <p:sldId id="743" r:id="rId31"/>
    <p:sldId id="744" r:id="rId32"/>
    <p:sldId id="679" r:id="rId33"/>
    <p:sldId id="681" r:id="rId34"/>
    <p:sldId id="642" r:id="rId35"/>
    <p:sldId id="682" r:id="rId36"/>
    <p:sldId id="727" r:id="rId37"/>
    <p:sldId id="747" r:id="rId38"/>
    <p:sldId id="733" r:id="rId39"/>
    <p:sldId id="734" r:id="rId40"/>
    <p:sldId id="736" r:id="rId41"/>
    <p:sldId id="695" r:id="rId42"/>
    <p:sldId id="650" r:id="rId43"/>
    <p:sldId id="651" r:id="rId44"/>
    <p:sldId id="707" r:id="rId45"/>
    <p:sldId id="714" r:id="rId46"/>
    <p:sldId id="721" r:id="rId47"/>
    <p:sldId id="722" r:id="rId48"/>
    <p:sldId id="716" r:id="rId49"/>
    <p:sldId id="717" r:id="rId50"/>
    <p:sldId id="718" r:id="rId51"/>
    <p:sldId id="724" r:id="rId52"/>
    <p:sldId id="713" r:id="rId53"/>
    <p:sldId id="723" r:id="rId54"/>
    <p:sldId id="725" r:id="rId55"/>
    <p:sldId id="726" r:id="rId56"/>
    <p:sldId id="745" r:id="rId57"/>
    <p:sldId id="746" r:id="rId58"/>
    <p:sldId id="729" r:id="rId59"/>
    <p:sldId id="730" r:id="rId60"/>
    <p:sldId id="732" r:id="rId61"/>
    <p:sldId id="306" r:id="rId62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A81FF"/>
    <a:srgbClr val="00A2FF"/>
    <a:srgbClr val="FF6C6E"/>
    <a:srgbClr val="61D836"/>
    <a:srgbClr val="E86111"/>
    <a:srgbClr val="76D6FF"/>
    <a:srgbClr val="E72825"/>
    <a:srgbClr val="F2F3F2"/>
    <a:srgbClr val="FF7E7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969"/>
    <p:restoredTop sz="96327" autoAdjust="0"/>
  </p:normalViewPr>
  <p:slideViewPr>
    <p:cSldViewPr snapToGrid="0">
      <p:cViewPr varScale="1">
        <p:scale>
          <a:sx n="67" d="100"/>
          <a:sy n="67" d="100"/>
        </p:scale>
        <p:origin x="832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0" name="Shape 9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96625838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632466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008753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302383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967922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498217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381205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705863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189771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90858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104222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20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357737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7494246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21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0584487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22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171044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23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4821933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24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577533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25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1044480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26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8558935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27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5541749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28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0901759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29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0080003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30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59783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9088043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31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7525358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32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0326083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33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2786557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34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5761686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35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3867001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36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7762321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37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6983292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38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7464457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39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4989276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40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902401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2662523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41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4768302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42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1695452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43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897803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44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3199358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45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0988097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46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7093355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47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5120974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48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8391105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49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3956201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50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326985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8666202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51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5040602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52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3148155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53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7867054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54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4723002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55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7908979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56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0630464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57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6658388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58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0197082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59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5097585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60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275811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413539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341682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473125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964843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训练营ppt模版-8.jpg" descr="训练营ppt模版-8.jpg">
            <a:extLst>
              <a:ext uri="{FF2B5EF4-FFF2-40B4-BE49-F238E27FC236}">
                <a16:creationId xmlns:a16="http://schemas.microsoft.com/office/drawing/2014/main" id="{B9892DC8-92CB-A24A-907D-3D1BA33F1D6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68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5" name="在此键入姓名">
            <a:extLst>
              <a:ext uri="{FF2B5EF4-FFF2-40B4-BE49-F238E27FC236}">
                <a16:creationId xmlns:a16="http://schemas.microsoft.com/office/drawing/2014/main" id="{4447DDA6-149F-AB40-99FC-150E6893E035}"/>
              </a:ext>
            </a:extLst>
          </p:cNvPr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2444750" y="7674780"/>
            <a:ext cx="5325176" cy="1164421"/>
          </a:xfrm>
          <a:prstGeom prst="rect">
            <a:avLst/>
          </a:prstGeom>
        </p:spPr>
        <p:txBody>
          <a:bodyPr wrap="none" anchor="b">
            <a:spAutoFit/>
          </a:bodyPr>
          <a:lstStyle>
            <a:lvl1pPr>
              <a:spcBef>
                <a:spcPts val="0"/>
              </a:spcBef>
              <a:defRPr sz="6900">
                <a:solidFill>
                  <a:schemeClr val="bg1"/>
                </a:solidFill>
              </a:defRPr>
            </a:lvl1pPr>
          </a:lstStyle>
          <a:p>
            <a:r>
              <a:t>在此键入姓名</a:t>
            </a:r>
          </a:p>
        </p:txBody>
      </p:sp>
      <p:sp>
        <p:nvSpPr>
          <p:cNvPr id="6" name="在此键入tittle">
            <a:extLst>
              <a:ext uri="{FF2B5EF4-FFF2-40B4-BE49-F238E27FC236}">
                <a16:creationId xmlns:a16="http://schemas.microsoft.com/office/drawing/2014/main" id="{AD0AEF1D-EC82-1B42-A6CC-5B36FD56C8D1}"/>
              </a:ext>
            </a:extLst>
          </p:cNvPr>
          <p:cNvSpPr txBox="1">
            <a:spLocks noGrp="1"/>
          </p:cNvSpPr>
          <p:nvPr>
            <p:ph type="body" sz="quarter" idx="14"/>
          </p:nvPr>
        </p:nvSpPr>
        <p:spPr>
          <a:xfrm>
            <a:off x="2447620" y="9163050"/>
            <a:ext cx="2929782" cy="774700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spcBef>
                <a:spcPts val="0"/>
              </a:spcBef>
              <a:defRPr sz="3800">
                <a:solidFill>
                  <a:srgbClr val="E4F4F9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7" name="在此键入姓名">
            <a:extLst>
              <a:ext uri="{FF2B5EF4-FFF2-40B4-BE49-F238E27FC236}">
                <a16:creationId xmlns:a16="http://schemas.microsoft.com/office/drawing/2014/main" id="{B2097A4E-BA18-2F45-B581-AD82B5444285}"/>
              </a:ext>
            </a:extLst>
          </p:cNvPr>
          <p:cNvSpPr txBox="1">
            <a:spLocks noGrp="1"/>
          </p:cNvSpPr>
          <p:nvPr>
            <p:ph type="body" sz="quarter" idx="15" hasCustomPrompt="1"/>
          </p:nvPr>
        </p:nvSpPr>
        <p:spPr>
          <a:xfrm>
            <a:off x="2444750" y="2514540"/>
            <a:ext cx="15758583" cy="368306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spcBef>
                <a:spcPts val="0"/>
              </a:spcBef>
              <a:defRPr sz="7200" b="0" i="0">
                <a:solidFill>
                  <a:srgbClr val="FFFFFF"/>
                </a:solidFill>
                <a:latin typeface="Helvetica" pitchFamily="2" charset="0"/>
              </a:defRPr>
            </a:lvl1pPr>
          </a:lstStyle>
          <a:p>
            <a:r>
              <a:rPr lang="zh-CN" altLang="en-US"/>
              <a:t>架构师训练营 </a:t>
            </a:r>
            <a:r>
              <a:rPr lang="en-US" altLang="zh-CN"/>
              <a:t>–</a:t>
            </a:r>
            <a:r>
              <a:rPr lang="zh-CN" altLang="en-US"/>
              <a:t> 模块 </a:t>
            </a:r>
            <a:r>
              <a:rPr lang="en-US" altLang="zh-CN"/>
              <a:t>X</a:t>
            </a:r>
          </a:p>
          <a:p>
            <a:endParaRPr lang="en-US" altLang="zh-CN"/>
          </a:p>
          <a:p>
            <a:r>
              <a:rPr lang="zh-CN" altLang="en-US"/>
              <a:t>第</a:t>
            </a:r>
            <a:r>
              <a:rPr lang="en-US" altLang="zh-CN"/>
              <a:t>X</a:t>
            </a:r>
            <a:r>
              <a:rPr lang="zh-CN" altLang="en-US"/>
              <a:t>课：课程名称</a:t>
            </a:r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训练营ppt模版-2.jpg" descr="训练营ppt模版-2.jpg">
            <a:extLst>
              <a:ext uri="{FF2B5EF4-FFF2-40B4-BE49-F238E27FC236}">
                <a16:creationId xmlns:a16="http://schemas.microsoft.com/office/drawing/2014/main" id="{2C362B90-A864-D84D-A06A-06391A2BB95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58" name="正文级别 1…"/>
          <p:cNvSpPr txBox="1">
            <a:spLocks noGrp="1"/>
          </p:cNvSpPr>
          <p:nvPr>
            <p:ph type="body" idx="1" hasCustomPrompt="1"/>
          </p:nvPr>
        </p:nvSpPr>
        <p:spPr>
          <a:xfrm>
            <a:off x="9327506" y="3700462"/>
            <a:ext cx="12164954" cy="779399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" name="目录">
            <a:extLst>
              <a:ext uri="{FF2B5EF4-FFF2-40B4-BE49-F238E27FC236}">
                <a16:creationId xmlns:a16="http://schemas.microsoft.com/office/drawing/2014/main" id="{DF971C0E-1DBC-6948-81F0-FD763979103D}"/>
              </a:ext>
            </a:extLst>
          </p:cNvPr>
          <p:cNvSpPr txBox="1"/>
          <p:nvPr userDrawn="1"/>
        </p:nvSpPr>
        <p:spPr>
          <a:xfrm>
            <a:off x="3758952" y="3700462"/>
            <a:ext cx="2677015" cy="16414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>
                <a:solidFill>
                  <a:srgbClr val="18B2E8"/>
                </a:solidFill>
              </a:defRPr>
            </a:lvl1pPr>
          </a:lstStyle>
          <a:p>
            <a:r>
              <a:rPr dirty="0" err="1">
                <a:solidFill>
                  <a:schemeClr val="bg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目录</a:t>
            </a:r>
            <a:endParaRPr dirty="0">
              <a:solidFill>
                <a:schemeClr val="bg1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20192411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+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文本">
            <a:extLst>
              <a:ext uri="{FF2B5EF4-FFF2-40B4-BE49-F238E27FC236}">
                <a16:creationId xmlns:a16="http://schemas.microsoft.com/office/drawing/2014/main" id="{302D6EFD-7EFF-E74C-917D-0E27A8B678F8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2462400" y="979200"/>
            <a:ext cx="19458000" cy="1310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 anchorCtr="0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" altLang="zh-CN"/>
              <a:t>Title Text</a:t>
            </a:r>
            <a:endParaRPr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4F1150E6-3E6B-384B-BD86-B2A89DDC3B4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462400" y="2890384"/>
            <a:ext cx="19458000" cy="9013825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  <a:lvl2pPr>
              <a:defRPr sz="3200">
                <a:solidFill>
                  <a:schemeClr val="tx1"/>
                </a:solidFill>
              </a:defRPr>
            </a:lvl2pPr>
            <a:lvl3pPr>
              <a:defRPr sz="3200">
                <a:solidFill>
                  <a:schemeClr val="tx1"/>
                </a:solidFill>
              </a:defRPr>
            </a:lvl3pPr>
            <a:lvl4pPr>
              <a:defRPr sz="3200">
                <a:solidFill>
                  <a:schemeClr val="tx1"/>
                </a:solidFill>
              </a:defRPr>
            </a:lvl4pPr>
            <a:lvl5pPr>
              <a:defRPr sz="3200">
                <a:solidFill>
                  <a:schemeClr val="tx1"/>
                </a:solidFill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1760576289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+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训练营ppt模版.jpg" descr="训练营ppt模版.jpg">
            <a:extLst>
              <a:ext uri="{FF2B5EF4-FFF2-40B4-BE49-F238E27FC236}">
                <a16:creationId xmlns:a16="http://schemas.microsoft.com/office/drawing/2014/main" id="{932E1BDC-E897-094F-BC18-A848CD2FE74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标题文本">
            <a:extLst>
              <a:ext uri="{FF2B5EF4-FFF2-40B4-BE49-F238E27FC236}">
                <a16:creationId xmlns:a16="http://schemas.microsoft.com/office/drawing/2014/main" id="{302D6EFD-7EFF-E74C-917D-0E27A8B678F8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2462400" y="979200"/>
            <a:ext cx="19458000" cy="1310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 anchorCtr="0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" altLang="zh-CN"/>
              <a:t>Title Text</a:t>
            </a:r>
            <a:endParaRPr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4F1150E6-3E6B-384B-BD86-B2A89DDC3B4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462400" y="2890384"/>
            <a:ext cx="19458000" cy="9013825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  <a:lvl2pPr>
              <a:defRPr sz="3200">
                <a:solidFill>
                  <a:schemeClr val="tx1"/>
                </a:solidFill>
              </a:defRPr>
            </a:lvl2pPr>
            <a:lvl3pPr>
              <a:defRPr sz="3200">
                <a:solidFill>
                  <a:schemeClr val="tx1"/>
                </a:solidFill>
              </a:defRPr>
            </a:lvl3pPr>
            <a:lvl4pPr>
              <a:defRPr sz="3200">
                <a:solidFill>
                  <a:schemeClr val="tx1"/>
                </a:solidFill>
              </a:defRPr>
            </a:lvl4pPr>
            <a:lvl5pPr>
              <a:defRPr sz="3200">
                <a:solidFill>
                  <a:schemeClr val="tx1"/>
                </a:solidFill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2111945183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97635DE-DDE0-0042-8EE7-D963002631C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en-US" altLang="zh-CN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3582005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训练营ppt模版-6.jpg" descr="训练营ppt模版-6.jpg">
            <a:extLst>
              <a:ext uri="{FF2B5EF4-FFF2-40B4-BE49-F238E27FC236}">
                <a16:creationId xmlns:a16="http://schemas.microsoft.com/office/drawing/2014/main" id="{20DD8410-0422-A148-9BAD-B1E81EBE222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470998753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bg>
      <p:bgPr>
        <a:solidFill>
          <a:srgbClr val="3A3B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828800" y="2244726"/>
            <a:ext cx="20726401" cy="4775200"/>
          </a:xfrm>
        </p:spPr>
        <p:txBody>
          <a:bodyPr anchor="b">
            <a:normAutofit/>
          </a:bodyPr>
          <a:lstStyle>
            <a:lvl1pPr algn="ctr">
              <a:defRPr sz="8763"/>
            </a:lvl1pPr>
          </a:lstStyle>
          <a:p>
            <a:r>
              <a:rPr lang="zh-CN" altLang="en-US" dirty="0"/>
              <a:t>演讲标题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48001" y="7204076"/>
            <a:ext cx="18288000" cy="3311524"/>
          </a:xfrm>
        </p:spPr>
        <p:txBody>
          <a:bodyPr/>
          <a:lstStyle>
            <a:lvl1pPr marL="0" indent="0" algn="ctr">
              <a:buNone/>
              <a:defRPr sz="3600"/>
            </a:lvl1pPr>
            <a:lvl2pPr marL="685644" indent="0" algn="ctr">
              <a:buNone/>
              <a:defRPr sz="2998"/>
            </a:lvl2pPr>
            <a:lvl3pPr marL="1371771" indent="0" algn="ctr">
              <a:buNone/>
              <a:defRPr sz="2701"/>
            </a:lvl3pPr>
            <a:lvl4pPr marL="2057415" indent="0" algn="ctr">
              <a:buNone/>
              <a:defRPr sz="2400"/>
            </a:lvl4pPr>
            <a:lvl5pPr marL="2743543" indent="0" algn="ctr">
              <a:buNone/>
              <a:defRPr sz="2400"/>
            </a:lvl5pPr>
            <a:lvl6pPr marL="3429187" indent="0" algn="ctr">
              <a:buNone/>
              <a:defRPr sz="2400"/>
            </a:lvl6pPr>
            <a:lvl7pPr marL="4114830" indent="0" algn="ctr">
              <a:buNone/>
              <a:defRPr sz="2400"/>
            </a:lvl7pPr>
            <a:lvl8pPr marL="4800958" indent="0" algn="ctr">
              <a:buNone/>
              <a:defRPr sz="2400"/>
            </a:lvl8pPr>
            <a:lvl9pPr marL="5486602" indent="0" algn="ctr">
              <a:buNone/>
              <a:defRPr sz="2400"/>
            </a:lvl9pPr>
          </a:lstStyle>
          <a:p>
            <a:r>
              <a:rPr lang="zh-CN" altLang="en-US" dirty="0"/>
              <a:t>姓名 </a:t>
            </a:r>
            <a:r>
              <a:rPr lang="en-US" altLang="zh-CN" dirty="0"/>
              <a:t>/</a:t>
            </a:r>
            <a:r>
              <a:rPr lang="zh-CN" altLang="en-US" dirty="0"/>
              <a:t> 公司</a:t>
            </a:r>
            <a:endParaRPr 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75CCD09-D9C0-9B48-A616-2E6C8A8EF2CE}"/>
              </a:ext>
            </a:extLst>
          </p:cNvPr>
          <p:cNvSpPr txBox="1"/>
          <p:nvPr userDrawn="1"/>
        </p:nvSpPr>
        <p:spPr>
          <a:xfrm>
            <a:off x="23164800" y="1025236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87041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文级别 1…"/>
          <p:cNvSpPr txBox="1">
            <a:spLocks noGrp="1"/>
          </p:cNvSpPr>
          <p:nvPr>
            <p:ph type="body" idx="1"/>
          </p:nvPr>
        </p:nvSpPr>
        <p:spPr>
          <a:xfrm>
            <a:off x="1689100" y="2997200"/>
            <a:ext cx="21005800" cy="8940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 anchorCtr="0">
            <a:normAutofit/>
          </a:bodyPr>
          <a:lstStyle>
            <a:lvl2pPr marL="1270000" indent="-635000"/>
            <a:lvl3pPr marL="1905000" indent="-635000"/>
            <a:lvl4pPr marL="2540000" indent="-635000"/>
            <a:lvl5pPr marL="3175000" indent="-635000"/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3" name="标题文本"/>
          <p:cNvSpPr txBox="1">
            <a:spLocks noGrp="1"/>
          </p:cNvSpPr>
          <p:nvPr>
            <p:ph type="title"/>
          </p:nvPr>
        </p:nvSpPr>
        <p:spPr>
          <a:xfrm>
            <a:off x="2462400" y="979200"/>
            <a:ext cx="19458000" cy="1310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 anchorCtr="0">
            <a:normAutofit/>
          </a:bodyPr>
          <a:lstStyle/>
          <a:p>
            <a:r>
              <a:rPr lang="en" altLang="zh-CN"/>
              <a:t>Title Text</a:t>
            </a:r>
            <a:endParaRPr/>
          </a:p>
        </p:txBody>
      </p:sp>
      <p:sp>
        <p:nvSpPr>
          <p:cNvPr id="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946001" y="13081000"/>
            <a:ext cx="479298" cy="471924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400"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Helvetica Neue Light"/>
              </a:defRPr>
            </a:lvl1pPr>
          </a:lstStyle>
          <a:p>
            <a:fld id="{86CB4B4D-7CA3-9044-876B-883B54F8677D}" type="slidenum">
              <a:rPr lang="en-US" altLang="zh-CN"/>
              <a:pPr/>
              <a:t>‹#›</a:t>
            </a:fld>
            <a:endParaRPr lang="en-US" altLang="zh-CN"/>
          </a:p>
        </p:txBody>
      </p:sp>
      <p:pic>
        <p:nvPicPr>
          <p:cNvPr id="7" name="图片 6" descr="文本&#10;&#10;描述已自动生成">
            <a:extLst>
              <a:ext uri="{FF2B5EF4-FFF2-40B4-BE49-F238E27FC236}">
                <a16:creationId xmlns:a16="http://schemas.microsoft.com/office/drawing/2014/main" id="{25531BA8-7B85-A547-9043-9DA89613ACA4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00900" y="96253"/>
            <a:ext cx="4483100" cy="12954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7" r:id="rId2"/>
    <p:sldLayoutId id="2147483659" r:id="rId3"/>
    <p:sldLayoutId id="2147483661" r:id="rId4"/>
    <p:sldLayoutId id="2147483660" r:id="rId5"/>
    <p:sldLayoutId id="2147483658" r:id="rId6"/>
    <p:sldLayoutId id="2147483662" r:id="rId7"/>
  </p:sldLayoutIdLst>
  <p:transition spd="med"/>
  <p:txStyles>
    <p:titleStyle>
      <a:lvl1pPr marL="0" marR="0" indent="0" algn="l" defTabSz="8255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800" b="1" i="0" u="none" strike="noStrike" cap="none" spc="0" baseline="0">
          <a:solidFill>
            <a:schemeClr val="tx1"/>
          </a:solidFill>
          <a:uFillTx/>
          <a:latin typeface="Alibaba PuHuiTi R" pitchFamily="18" charset="-122"/>
          <a:ea typeface="Alibaba PuHuiTi R" pitchFamily="18" charset="-122"/>
          <a:cs typeface="Alibaba PuHuiTi R" pitchFamily="18" charset="-122"/>
          <a:sym typeface="Helvetica Light"/>
        </a:defRPr>
      </a:lvl1pPr>
      <a:lvl2pPr marL="0" marR="0" indent="0" algn="ctr" defTabSz="8255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2pPr>
      <a:lvl3pPr marL="0" marR="0" indent="0" algn="ctr" defTabSz="8255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3pPr>
      <a:lvl4pPr marL="0" marR="0" indent="0" algn="ctr" defTabSz="8255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4pPr>
      <a:lvl5pPr marL="0" marR="0" indent="0" algn="ctr" defTabSz="8255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5pPr>
      <a:lvl6pPr marL="0" marR="0" indent="0" algn="ctr" defTabSz="8255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6pPr>
      <a:lvl7pPr marL="0" marR="0" indent="0" algn="ctr" defTabSz="8255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7pPr>
      <a:lvl8pPr marL="0" marR="0" indent="0" algn="ctr" defTabSz="8255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8pPr>
      <a:lvl9pPr marL="0" marR="0" indent="0" algn="ctr" defTabSz="8255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9pPr>
    </p:titleStyle>
    <p:bodyStyle>
      <a:lvl1pPr marL="0" marR="0" indent="0" algn="l" defTabSz="825500" eaLnBrk="1" latinLnBrk="0" hangingPunct="1">
        <a:lnSpc>
          <a:spcPct val="100000"/>
        </a:lnSpc>
        <a:spcBef>
          <a:spcPts val="1000"/>
        </a:spcBef>
        <a:spcAft>
          <a:spcPts val="1000"/>
        </a:spcAft>
        <a:buClrTx/>
        <a:buSzPct val="125000"/>
        <a:buFontTx/>
        <a:buNone/>
        <a:tabLst/>
        <a:defRPr sz="3600" b="0" i="0" u="none" strike="noStrike" cap="none" spc="0" baseline="0">
          <a:solidFill>
            <a:schemeClr val="tx1"/>
          </a:solidFill>
          <a:uFillTx/>
          <a:latin typeface="Alibaba PuHuiTi R" pitchFamily="18" charset="-122"/>
          <a:ea typeface="Alibaba PuHuiTi R" pitchFamily="18" charset="-122"/>
          <a:cs typeface="Alibaba PuHuiTi R" pitchFamily="18" charset="-122"/>
          <a:sym typeface="Alibaba PuHuiTi"/>
        </a:defRPr>
      </a:lvl1pPr>
      <a:lvl2pPr marL="1270000" marR="0" indent="-635000" algn="l" defTabSz="825500" eaLnBrk="1" latinLnBrk="0" hangingPunct="1">
        <a:lnSpc>
          <a:spcPct val="100000"/>
        </a:lnSpc>
        <a:spcBef>
          <a:spcPts val="1000"/>
        </a:spcBef>
        <a:spcAft>
          <a:spcPts val="1000"/>
        </a:spcAft>
        <a:buClrTx/>
        <a:buSzPct val="125000"/>
        <a:buFont typeface="Arial" panose="020B0604020202020204" pitchFamily="34" charset="0"/>
        <a:buChar char="•"/>
        <a:tabLst/>
        <a:defRPr sz="3200" b="0" i="0" u="none" strike="noStrike" cap="none" spc="0" baseline="0">
          <a:solidFill>
            <a:schemeClr val="tx1"/>
          </a:solidFill>
          <a:uFillTx/>
          <a:latin typeface="Alibaba PuHuiTi R" pitchFamily="18" charset="-122"/>
          <a:ea typeface="Alibaba PuHuiTi R" pitchFamily="18" charset="-122"/>
          <a:cs typeface="Alibaba PuHuiTi R" pitchFamily="18" charset="-122"/>
          <a:sym typeface="Alibaba PuHuiTi"/>
        </a:defRPr>
      </a:lvl2pPr>
      <a:lvl3pPr marL="1905000" marR="0" indent="-635000" algn="l" defTabSz="825500" eaLnBrk="1" latinLnBrk="0" hangingPunct="1">
        <a:lnSpc>
          <a:spcPct val="100000"/>
        </a:lnSpc>
        <a:spcBef>
          <a:spcPts val="1000"/>
        </a:spcBef>
        <a:spcAft>
          <a:spcPts val="1000"/>
        </a:spcAft>
        <a:buClrTx/>
        <a:buSzPct val="80000"/>
        <a:buFont typeface="Wingdings" pitchFamily="2" charset="2"/>
        <a:buChar char="Ø"/>
        <a:tabLst/>
        <a:defRPr sz="3200" b="0" i="0" u="none" strike="noStrike" cap="none" spc="0" baseline="0">
          <a:solidFill>
            <a:schemeClr val="tx1"/>
          </a:solidFill>
          <a:uFillTx/>
          <a:latin typeface="Alibaba PuHuiTi R" pitchFamily="18" charset="-122"/>
          <a:ea typeface="Alibaba PuHuiTi R" pitchFamily="18" charset="-122"/>
          <a:cs typeface="Alibaba PuHuiTi R" pitchFamily="18" charset="-122"/>
          <a:sym typeface="Alibaba PuHuiTi"/>
        </a:defRPr>
      </a:lvl3pPr>
      <a:lvl4pPr marL="2540000" marR="0" indent="-635000" algn="l" defTabSz="825500" eaLnBrk="1" latinLnBrk="0" hangingPunct="1">
        <a:lnSpc>
          <a:spcPct val="100000"/>
        </a:lnSpc>
        <a:spcBef>
          <a:spcPts val="1000"/>
        </a:spcBef>
        <a:spcAft>
          <a:spcPts val="1000"/>
        </a:spcAft>
        <a:buClrTx/>
        <a:buSzPct val="80000"/>
        <a:buFont typeface="Wingdings" pitchFamily="2" charset="2"/>
        <a:buChar char="Ø"/>
        <a:tabLst/>
        <a:defRPr sz="3200" b="0" i="0" u="none" strike="noStrike" cap="none" spc="0" baseline="0">
          <a:solidFill>
            <a:schemeClr val="tx1"/>
          </a:solidFill>
          <a:uFillTx/>
          <a:latin typeface="Alibaba PuHuiTi R" pitchFamily="18" charset="-122"/>
          <a:ea typeface="Alibaba PuHuiTi R" pitchFamily="18" charset="-122"/>
          <a:cs typeface="Alibaba PuHuiTi R" pitchFamily="18" charset="-122"/>
          <a:sym typeface="Alibaba PuHuiTi"/>
        </a:defRPr>
      </a:lvl4pPr>
      <a:lvl5pPr marL="3175000" marR="0" indent="-635000" algn="l" defTabSz="825500" eaLnBrk="1" latinLnBrk="0" hangingPunct="1">
        <a:lnSpc>
          <a:spcPct val="100000"/>
        </a:lnSpc>
        <a:spcBef>
          <a:spcPts val="1000"/>
        </a:spcBef>
        <a:spcAft>
          <a:spcPts val="1000"/>
        </a:spcAft>
        <a:buClrTx/>
        <a:buSzPct val="80000"/>
        <a:buFont typeface="Wingdings" pitchFamily="2" charset="2"/>
        <a:buChar char="Ø"/>
        <a:tabLst/>
        <a:defRPr sz="3200" b="0" i="0" u="none" strike="noStrike" cap="none" spc="0" baseline="0">
          <a:solidFill>
            <a:schemeClr val="tx1"/>
          </a:solidFill>
          <a:uFillTx/>
          <a:latin typeface="Alibaba PuHuiTi R" pitchFamily="18" charset="-122"/>
          <a:ea typeface="Alibaba PuHuiTi R" pitchFamily="18" charset="-122"/>
          <a:cs typeface="Alibaba PuHuiTi R" pitchFamily="18" charset="-122"/>
          <a:sym typeface="Alibaba PuHuiTi"/>
        </a:defRPr>
      </a:lvl5pPr>
      <a:lvl6pPr marL="3677708" marR="0" indent="-502708" algn="l" defTabSz="825500" eaLnBrk="1" latinLnBrk="0" hangingPunct="1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3800" b="0" i="0" u="none" strike="noStrike" cap="none" spc="0" baseline="0">
          <a:solidFill>
            <a:srgbClr val="000000"/>
          </a:solidFill>
          <a:uFillTx/>
          <a:latin typeface="Alibaba PuHuiTi R"/>
          <a:ea typeface="Alibaba PuHuiTi R"/>
          <a:cs typeface="Alibaba PuHuiTi R"/>
          <a:sym typeface="Alibaba PuHuiTi"/>
        </a:defRPr>
      </a:lvl6pPr>
      <a:lvl7pPr marL="4312708" marR="0" indent="-502708" algn="l" defTabSz="825500" eaLnBrk="1" latinLnBrk="0" hangingPunct="1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3800" b="0" i="0" u="none" strike="noStrike" cap="none" spc="0" baseline="0">
          <a:solidFill>
            <a:srgbClr val="000000"/>
          </a:solidFill>
          <a:uFillTx/>
          <a:latin typeface="Alibaba PuHuiTi R"/>
          <a:ea typeface="Alibaba PuHuiTi R"/>
          <a:cs typeface="Alibaba PuHuiTi R"/>
          <a:sym typeface="Alibaba PuHuiTi"/>
        </a:defRPr>
      </a:lvl7pPr>
      <a:lvl8pPr marL="4947708" marR="0" indent="-502708" algn="l" defTabSz="825500" eaLnBrk="1" latinLnBrk="0" hangingPunct="1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3800" b="0" i="0" u="none" strike="noStrike" cap="none" spc="0" baseline="0">
          <a:solidFill>
            <a:srgbClr val="000000"/>
          </a:solidFill>
          <a:uFillTx/>
          <a:latin typeface="Alibaba PuHuiTi R"/>
          <a:ea typeface="Alibaba PuHuiTi R"/>
          <a:cs typeface="Alibaba PuHuiTi R"/>
          <a:sym typeface="Alibaba PuHuiTi"/>
        </a:defRPr>
      </a:lvl8pPr>
      <a:lvl9pPr marL="5582708" marR="0" indent="-502708" algn="l" defTabSz="825500" eaLnBrk="1" latinLnBrk="0" hangingPunct="1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3800" b="0" i="0" u="none" strike="noStrike" cap="none" spc="0" baseline="0">
          <a:solidFill>
            <a:srgbClr val="000000"/>
          </a:solidFill>
          <a:uFillTx/>
          <a:latin typeface="Alibaba PuHuiTi R"/>
          <a:ea typeface="Alibaba PuHuiTi R"/>
          <a:cs typeface="Alibaba PuHuiTi R"/>
          <a:sym typeface="Alibaba PuHuiTi"/>
        </a:defRPr>
      </a:lvl9pPr>
    </p:bodyStyle>
    <p:otherStyle>
      <a:lvl1pPr marL="0" marR="0" indent="0" algn="ctr" defTabSz="8255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8255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8255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8255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8255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8255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8255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8255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8255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tif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tif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tif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tiff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f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tif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f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tiff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tiff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iff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.tiff"/><Relationship Id="rId4" Type="http://schemas.openxmlformats.org/officeDocument/2006/relationships/image" Target="../media/image42.tif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iff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tif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tiff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tif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tiff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tiff"/><Relationship Id="rId3" Type="http://schemas.openxmlformats.org/officeDocument/2006/relationships/image" Target="../media/image48.tiff"/><Relationship Id="rId7" Type="http://schemas.openxmlformats.org/officeDocument/2006/relationships/image" Target="../media/image52.tiff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tiff"/><Relationship Id="rId5" Type="http://schemas.openxmlformats.org/officeDocument/2006/relationships/image" Target="../media/image50.tiff"/><Relationship Id="rId4" Type="http://schemas.openxmlformats.org/officeDocument/2006/relationships/image" Target="../media/image49.tiff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tiff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tiff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18DDB03-E206-A241-B4A7-5B8CB4D2343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444750" y="8566320"/>
            <a:ext cx="1872307" cy="1164421"/>
          </a:xfrm>
        </p:spPr>
        <p:txBody>
          <a:bodyPr/>
          <a:lstStyle/>
          <a:p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林溪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FCE3FBE-875E-6A47-BB06-3EC82928AE1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444750" y="2635746"/>
            <a:ext cx="19180810" cy="4544834"/>
          </a:xfrm>
        </p:spPr>
        <p:txBody>
          <a:bodyPr/>
          <a:lstStyle/>
          <a:p>
            <a:r>
              <a:rPr kumimoji="1" lang="zh-CN" altLang="en-US" sz="9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前端训练营</a:t>
            </a:r>
            <a:endParaRPr kumimoji="1" lang="en-US" altLang="zh-CN" sz="9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9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endParaRPr kumimoji="1" lang="en-US" altLang="zh-CN" sz="9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8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模块四  </a:t>
            </a:r>
            <a:r>
              <a:rPr lang="en-US" altLang="zh-CN" sz="8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Vue</a:t>
            </a:r>
            <a:r>
              <a:rPr lang="zh-CN" altLang="en-US" sz="8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核心技术解析</a:t>
            </a:r>
            <a:endParaRPr kumimoji="1" lang="zh-CN" altLang="en-US" sz="8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98EC030-21E9-0C42-811E-EBB49A2C07DB}"/>
              </a:ext>
            </a:extLst>
          </p:cNvPr>
          <p:cNvSpPr txBox="1"/>
          <p:nvPr/>
        </p:nvSpPr>
        <p:spPr>
          <a:xfrm>
            <a:off x="5458691" y="-858982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8114282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13D2021-4351-0C42-8133-EC52780752A8}"/>
              </a:ext>
            </a:extLst>
          </p:cNvPr>
          <p:cNvSpPr txBox="1"/>
          <p:nvPr/>
        </p:nvSpPr>
        <p:spPr>
          <a:xfrm>
            <a:off x="9166302" y="289932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4E93FB2-2665-8A49-A0A5-5ACE7413297E}"/>
              </a:ext>
            </a:extLst>
          </p:cNvPr>
          <p:cNvSpPr txBox="1"/>
          <p:nvPr/>
        </p:nvSpPr>
        <p:spPr>
          <a:xfrm>
            <a:off x="8898673" y="-289932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4944A0E-89D7-1B43-9491-CACDFA50A63F}"/>
              </a:ext>
            </a:extLst>
          </p:cNvPr>
          <p:cNvSpPr txBox="1"/>
          <p:nvPr/>
        </p:nvSpPr>
        <p:spPr>
          <a:xfrm>
            <a:off x="12313920" y="-2895600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0FCB434-8E48-344D-BE26-FE16E9424296}"/>
              </a:ext>
            </a:extLst>
          </p:cNvPr>
          <p:cNvSpPr txBox="1"/>
          <p:nvPr/>
        </p:nvSpPr>
        <p:spPr>
          <a:xfrm>
            <a:off x="12193065" y="1965566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A86EFFA-4D21-0A43-BA04-F8B351CD8BD3}"/>
              </a:ext>
            </a:extLst>
          </p:cNvPr>
          <p:cNvSpPr txBox="1"/>
          <p:nvPr/>
        </p:nvSpPr>
        <p:spPr>
          <a:xfrm>
            <a:off x="1437861" y="759941"/>
            <a:ext cx="7275444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en-US" altLang="zh-CN" sz="8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Watcher</a:t>
            </a:r>
            <a:endParaRPr kumimoji="1" lang="zh-CN" altLang="en-US" sz="8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18E3855-6649-6146-A298-9EC07EF9F788}"/>
              </a:ext>
            </a:extLst>
          </p:cNvPr>
          <p:cNvSpPr/>
          <p:nvPr/>
        </p:nvSpPr>
        <p:spPr>
          <a:xfrm>
            <a:off x="2120811" y="2877722"/>
            <a:ext cx="1959226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每个组件实例都对应一</a:t>
            </a:r>
            <a:r>
              <a:rPr lang="zh-CN" altLang="en-US" sz="4000" b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个 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watcher 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实例，它会在组件渲染的过程中把“接触”过的</a:t>
            </a:r>
            <a:r>
              <a:rPr lang="zh-CN" altLang="en-US" sz="4000" b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数据 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property 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记录为依赖。之后当依赖项</a:t>
            </a:r>
            <a:r>
              <a:rPr lang="zh-CN" altLang="en-US" sz="4000" b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的 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setter 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触发时，会</a:t>
            </a:r>
            <a:r>
              <a:rPr lang="zh-CN" altLang="en-US" sz="4000" b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通知 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watcher</a:t>
            </a:r>
            <a:r>
              <a:rPr lang="zh-CN" altLang="e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从而使它关联的组件重新渲染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B9BA0C7-FF90-5C41-A6B9-45658E6D69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7886" y="6020095"/>
            <a:ext cx="10828227" cy="6699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1734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13D2021-4351-0C42-8133-EC52780752A8}"/>
              </a:ext>
            </a:extLst>
          </p:cNvPr>
          <p:cNvSpPr txBox="1"/>
          <p:nvPr/>
        </p:nvSpPr>
        <p:spPr>
          <a:xfrm>
            <a:off x="9166302" y="289932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4E93FB2-2665-8A49-A0A5-5ACE7413297E}"/>
              </a:ext>
            </a:extLst>
          </p:cNvPr>
          <p:cNvSpPr txBox="1"/>
          <p:nvPr/>
        </p:nvSpPr>
        <p:spPr>
          <a:xfrm>
            <a:off x="8898673" y="-289932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4944A0E-89D7-1B43-9491-CACDFA50A63F}"/>
              </a:ext>
            </a:extLst>
          </p:cNvPr>
          <p:cNvSpPr txBox="1"/>
          <p:nvPr/>
        </p:nvSpPr>
        <p:spPr>
          <a:xfrm>
            <a:off x="12313920" y="-2895600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0FCB434-8E48-344D-BE26-FE16E9424296}"/>
              </a:ext>
            </a:extLst>
          </p:cNvPr>
          <p:cNvSpPr txBox="1"/>
          <p:nvPr/>
        </p:nvSpPr>
        <p:spPr>
          <a:xfrm>
            <a:off x="12193065" y="1965566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DAB33F5-D32A-784D-9E46-6FF898BA1968}"/>
              </a:ext>
            </a:extLst>
          </p:cNvPr>
          <p:cNvSpPr txBox="1"/>
          <p:nvPr/>
        </p:nvSpPr>
        <p:spPr>
          <a:xfrm>
            <a:off x="1437861" y="759941"/>
            <a:ext cx="7275444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en-US" altLang="zh-CN" sz="8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Vue</a:t>
            </a:r>
            <a:r>
              <a:rPr kumimoji="1" lang="zh-CN" altLang="en-US" sz="8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版本</a:t>
            </a:r>
          </a:p>
        </p:txBody>
      </p:sp>
      <p:sp>
        <p:nvSpPr>
          <p:cNvPr id="14" name="圆角矩形 13">
            <a:extLst>
              <a:ext uri="{FF2B5EF4-FFF2-40B4-BE49-F238E27FC236}">
                <a16:creationId xmlns:a16="http://schemas.microsoft.com/office/drawing/2014/main" id="{C4D175CA-79F3-5C46-82AC-1BFCA0818942}"/>
              </a:ext>
            </a:extLst>
          </p:cNvPr>
          <p:cNvSpPr/>
          <p:nvPr/>
        </p:nvSpPr>
        <p:spPr>
          <a:xfrm>
            <a:off x="1392140" y="3330913"/>
            <a:ext cx="4266761" cy="783193"/>
          </a:xfrm>
          <a:prstGeom prst="roundRect">
            <a:avLst/>
          </a:prstGeom>
          <a:solidFill>
            <a:srgbClr val="00A2FF"/>
          </a:solidFill>
        </p:spPr>
        <p:txBody>
          <a:bodyPr wrap="square" rtlCol="0" anchor="ctr">
            <a:spAutoFit/>
          </a:bodyPr>
          <a:lstStyle/>
          <a:p>
            <a:r>
              <a:rPr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Runtime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Only</a:t>
            </a:r>
          </a:p>
        </p:txBody>
      </p:sp>
      <p:sp>
        <p:nvSpPr>
          <p:cNvPr id="16" name="圆角矩形 15">
            <a:extLst>
              <a:ext uri="{FF2B5EF4-FFF2-40B4-BE49-F238E27FC236}">
                <a16:creationId xmlns:a16="http://schemas.microsoft.com/office/drawing/2014/main" id="{52051E42-7B47-6B4A-8681-65A956A04F30}"/>
              </a:ext>
            </a:extLst>
          </p:cNvPr>
          <p:cNvSpPr/>
          <p:nvPr/>
        </p:nvSpPr>
        <p:spPr>
          <a:xfrm>
            <a:off x="8432161" y="3330913"/>
            <a:ext cx="5405670" cy="783193"/>
          </a:xfrm>
          <a:prstGeom prst="roundRect">
            <a:avLst/>
          </a:prstGeom>
          <a:solidFill>
            <a:srgbClr val="00A2FF"/>
          </a:solidFill>
        </p:spPr>
        <p:txBody>
          <a:bodyPr wrap="square" rtlCol="0" anchor="ctr">
            <a:spAutoFit/>
          </a:bodyPr>
          <a:lstStyle/>
          <a:p>
            <a:r>
              <a:rPr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Runtime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+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Compiler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5A7EC5DC-109D-114B-A869-1A8B6158A48F}"/>
              </a:ext>
            </a:extLst>
          </p:cNvPr>
          <p:cNvSpPr/>
          <p:nvPr/>
        </p:nvSpPr>
        <p:spPr>
          <a:xfrm>
            <a:off x="1261705" y="8940175"/>
            <a:ext cx="666297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Webpack</a:t>
            </a:r>
          </a:p>
          <a:p>
            <a:pPr algn="l"/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vue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-loader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对</a:t>
            </a:r>
            <a:r>
              <a:rPr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.</a:t>
            </a:r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vue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进行编译</a:t>
            </a:r>
          </a:p>
        </p:txBody>
      </p:sp>
      <p:sp>
        <p:nvSpPr>
          <p:cNvPr id="39" name="圆角矩形 38">
            <a:extLst>
              <a:ext uri="{FF2B5EF4-FFF2-40B4-BE49-F238E27FC236}">
                <a16:creationId xmlns:a16="http://schemas.microsoft.com/office/drawing/2014/main" id="{14E090A5-ABE9-6C4B-99C8-8490D417BBDC}"/>
              </a:ext>
            </a:extLst>
          </p:cNvPr>
          <p:cNvSpPr/>
          <p:nvPr/>
        </p:nvSpPr>
        <p:spPr>
          <a:xfrm>
            <a:off x="16611091" y="3330913"/>
            <a:ext cx="5405670" cy="783193"/>
          </a:xfrm>
          <a:prstGeom prst="roundRect">
            <a:avLst/>
          </a:prstGeom>
          <a:solidFill>
            <a:srgbClr val="00A2FF"/>
          </a:solidFill>
        </p:spPr>
        <p:txBody>
          <a:bodyPr wrap="square" rtlCol="0" anchor="ctr">
            <a:spAutoFit/>
          </a:bodyPr>
          <a:lstStyle/>
          <a:p>
            <a:r>
              <a:rPr lang="en-US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Weex</a:t>
            </a:r>
            <a:r>
              <a:rPr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runtime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B802188-A8BA-BA44-A12C-06FFCCCD82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0664" y="5205312"/>
            <a:ext cx="5701420" cy="2811659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4EEE470E-C8EA-8A4D-9B5E-32395E1AF6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4211" y="5205312"/>
            <a:ext cx="7545575" cy="2811659"/>
          </a:xfrm>
          <a:prstGeom prst="rect">
            <a:avLst/>
          </a:prstGeom>
        </p:spPr>
      </p:pic>
      <p:sp>
        <p:nvSpPr>
          <p:cNvPr id="40" name="矩形 39">
            <a:extLst>
              <a:ext uri="{FF2B5EF4-FFF2-40B4-BE49-F238E27FC236}">
                <a16:creationId xmlns:a16="http://schemas.microsoft.com/office/drawing/2014/main" id="{AA04F129-5AE0-0F42-AD0F-7ECB234110B0}"/>
              </a:ext>
            </a:extLst>
          </p:cNvPr>
          <p:cNvSpPr/>
          <p:nvPr/>
        </p:nvSpPr>
        <p:spPr>
          <a:xfrm>
            <a:off x="8713305" y="8848982"/>
            <a:ext cx="666297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Compiler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实时编译模版</a:t>
            </a:r>
          </a:p>
        </p:txBody>
      </p:sp>
    </p:spTree>
    <p:extLst>
      <p:ext uri="{BB962C8B-B14F-4D97-AF65-F5344CB8AC3E}">
        <p14:creationId xmlns:p14="http://schemas.microsoft.com/office/powerpoint/2010/main" val="20211987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13D2021-4351-0C42-8133-EC52780752A8}"/>
              </a:ext>
            </a:extLst>
          </p:cNvPr>
          <p:cNvSpPr txBox="1"/>
          <p:nvPr/>
        </p:nvSpPr>
        <p:spPr>
          <a:xfrm>
            <a:off x="9166302" y="289932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4E93FB2-2665-8A49-A0A5-5ACE7413297E}"/>
              </a:ext>
            </a:extLst>
          </p:cNvPr>
          <p:cNvSpPr txBox="1"/>
          <p:nvPr/>
        </p:nvSpPr>
        <p:spPr>
          <a:xfrm>
            <a:off x="8898673" y="-289932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4944A0E-89D7-1B43-9491-CACDFA50A63F}"/>
              </a:ext>
            </a:extLst>
          </p:cNvPr>
          <p:cNvSpPr txBox="1"/>
          <p:nvPr/>
        </p:nvSpPr>
        <p:spPr>
          <a:xfrm>
            <a:off x="12313920" y="-2895600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918A77D-6A9D-034D-9FC4-307723828069}"/>
              </a:ext>
            </a:extLst>
          </p:cNvPr>
          <p:cNvSpPr txBox="1"/>
          <p:nvPr/>
        </p:nvSpPr>
        <p:spPr>
          <a:xfrm>
            <a:off x="1437861" y="759941"/>
            <a:ext cx="7275444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zh-CN" altLang="en-US" sz="8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挂载过程</a:t>
            </a:r>
          </a:p>
        </p:txBody>
      </p:sp>
      <p:sp>
        <p:nvSpPr>
          <p:cNvPr id="6" name="菱形 5">
            <a:extLst>
              <a:ext uri="{FF2B5EF4-FFF2-40B4-BE49-F238E27FC236}">
                <a16:creationId xmlns:a16="http://schemas.microsoft.com/office/drawing/2014/main" id="{0939C75A-B43E-EA46-AD08-FE2FC85F5D53}"/>
              </a:ext>
            </a:extLst>
          </p:cNvPr>
          <p:cNvSpPr/>
          <p:nvPr/>
        </p:nvSpPr>
        <p:spPr>
          <a:xfrm>
            <a:off x="3954780" y="5097780"/>
            <a:ext cx="2125980" cy="1600200"/>
          </a:xfrm>
          <a:prstGeom prst="diamond">
            <a:avLst/>
          </a:prstGeom>
        </p:spPr>
        <p:txBody>
          <a:bodyPr wrap="none" rtlCol="0" anchor="ctr">
            <a:spAutoFit/>
          </a:bodyPr>
          <a:lstStyle/>
          <a:p>
            <a:pPr algn="l"/>
            <a:endParaRPr kumimoji="1" lang="zh-CN" altLang="en-US" sz="4000" b="0" dirty="0" err="1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" name="菱形 7">
            <a:extLst>
              <a:ext uri="{FF2B5EF4-FFF2-40B4-BE49-F238E27FC236}">
                <a16:creationId xmlns:a16="http://schemas.microsoft.com/office/drawing/2014/main" id="{9913E07C-9851-0D40-B7CA-ABA6CC78E36A}"/>
              </a:ext>
            </a:extLst>
          </p:cNvPr>
          <p:cNvSpPr/>
          <p:nvPr/>
        </p:nvSpPr>
        <p:spPr>
          <a:xfrm>
            <a:off x="3954780" y="4918122"/>
            <a:ext cx="3892976" cy="2017574"/>
          </a:xfrm>
          <a:prstGeom prst="diamond">
            <a:avLst/>
          </a:prstGeom>
          <a:solidFill>
            <a:srgbClr val="00A2FF"/>
          </a:solidFill>
        </p:spPr>
        <p:txBody>
          <a:bodyPr wrap="square" rtlCol="0" anchor="ctr">
            <a:spAutoFit/>
          </a:bodyPr>
          <a:lstStyle/>
          <a:p>
            <a:r>
              <a:rPr lang="zh-CN" altLang="en-US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有没有</a:t>
            </a:r>
            <a:r>
              <a:rPr lang="en-US" altLang="zh-CN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render()</a:t>
            </a:r>
            <a:endParaRPr lang="zh-CN" altLang="en-US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3" name="圆角矩形 12">
            <a:extLst>
              <a:ext uri="{FF2B5EF4-FFF2-40B4-BE49-F238E27FC236}">
                <a16:creationId xmlns:a16="http://schemas.microsoft.com/office/drawing/2014/main" id="{8B99A735-E66A-2E4E-9E06-E97DBF350AFD}"/>
              </a:ext>
            </a:extLst>
          </p:cNvPr>
          <p:cNvSpPr/>
          <p:nvPr/>
        </p:nvSpPr>
        <p:spPr>
          <a:xfrm>
            <a:off x="8577223" y="3392224"/>
            <a:ext cx="2125980" cy="1177512"/>
          </a:xfrm>
          <a:prstGeom prst="roundRect">
            <a:avLst/>
          </a:prstGeom>
          <a:solidFill>
            <a:srgbClr val="00A2FF"/>
          </a:solidFill>
        </p:spPr>
        <p:txBody>
          <a:bodyPr wrap="square" rtlCol="0" anchor="ctr">
            <a:noAutofit/>
          </a:bodyPr>
          <a:lstStyle/>
          <a:p>
            <a:r>
              <a:rPr kumimoji="1" lang="zh-CN" altLang="en-US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编译模版 </a:t>
            </a:r>
          </a:p>
        </p:txBody>
      </p:sp>
      <p:sp>
        <p:nvSpPr>
          <p:cNvPr id="17" name="圆角矩形 16">
            <a:extLst>
              <a:ext uri="{FF2B5EF4-FFF2-40B4-BE49-F238E27FC236}">
                <a16:creationId xmlns:a16="http://schemas.microsoft.com/office/drawing/2014/main" id="{A73BB2DE-8E2B-C645-992D-D2198FA12D71}"/>
              </a:ext>
            </a:extLst>
          </p:cNvPr>
          <p:cNvSpPr/>
          <p:nvPr/>
        </p:nvSpPr>
        <p:spPr>
          <a:xfrm>
            <a:off x="14200255" y="3392224"/>
            <a:ext cx="2627586" cy="1177512"/>
          </a:xfrm>
          <a:prstGeom prst="roundRect">
            <a:avLst/>
          </a:prstGeom>
          <a:solidFill>
            <a:srgbClr val="00A2FF"/>
          </a:solidFill>
        </p:spPr>
        <p:txBody>
          <a:bodyPr wrap="square" rtlCol="0" anchor="ctr">
            <a:noAutofit/>
          </a:bodyPr>
          <a:lstStyle/>
          <a:p>
            <a:r>
              <a:rPr kumimoji="1" lang="en-US" altLang="zh-CN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AST</a:t>
            </a:r>
            <a:r>
              <a:rPr kumimoji="1" lang="zh-CN" altLang="en-US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生成代码</a:t>
            </a:r>
          </a:p>
        </p:txBody>
      </p:sp>
      <p:sp>
        <p:nvSpPr>
          <p:cNvPr id="19" name="圆角矩形 18">
            <a:extLst>
              <a:ext uri="{FF2B5EF4-FFF2-40B4-BE49-F238E27FC236}">
                <a16:creationId xmlns:a16="http://schemas.microsoft.com/office/drawing/2014/main" id="{CEBF6776-A934-1F4C-B24E-37409DC6B142}"/>
              </a:ext>
            </a:extLst>
          </p:cNvPr>
          <p:cNvSpPr/>
          <p:nvPr/>
        </p:nvSpPr>
        <p:spPr>
          <a:xfrm>
            <a:off x="19362279" y="5316971"/>
            <a:ext cx="3690576" cy="1177512"/>
          </a:xfrm>
          <a:prstGeom prst="roundRect">
            <a:avLst/>
          </a:prstGeom>
          <a:solidFill>
            <a:srgbClr val="00A2FF"/>
          </a:solidFill>
        </p:spPr>
        <p:txBody>
          <a:bodyPr wrap="square" rtlCol="0" anchor="ctr">
            <a:noAutofit/>
          </a:bodyPr>
          <a:lstStyle/>
          <a:p>
            <a:r>
              <a:rPr kumimoji="1" lang="en-US" altLang="zh-CN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mountComponent</a:t>
            </a:r>
            <a:endParaRPr kumimoji="1" lang="zh-CN" altLang="en-US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0" name="圆角矩形 19">
            <a:extLst>
              <a:ext uri="{FF2B5EF4-FFF2-40B4-BE49-F238E27FC236}">
                <a16:creationId xmlns:a16="http://schemas.microsoft.com/office/drawing/2014/main" id="{E681395B-5743-014F-8873-5083647AAD8B}"/>
              </a:ext>
            </a:extLst>
          </p:cNvPr>
          <p:cNvSpPr/>
          <p:nvPr/>
        </p:nvSpPr>
        <p:spPr>
          <a:xfrm>
            <a:off x="19362279" y="7988756"/>
            <a:ext cx="3690576" cy="1177512"/>
          </a:xfrm>
          <a:prstGeom prst="roundRect">
            <a:avLst/>
          </a:prstGeom>
          <a:solidFill>
            <a:srgbClr val="00A2FF"/>
          </a:solidFill>
        </p:spPr>
        <p:txBody>
          <a:bodyPr wrap="square" rtlCol="0" anchor="ctr">
            <a:noAutofit/>
          </a:bodyPr>
          <a:lstStyle/>
          <a:p>
            <a:r>
              <a:rPr kumimoji="1" lang="zh-CN" altLang="en-US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实例化</a:t>
            </a:r>
            <a:r>
              <a:rPr kumimoji="1" lang="en-US" altLang="zh-CN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watcher</a:t>
            </a:r>
            <a:endParaRPr kumimoji="1" lang="zh-CN" altLang="en-US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1" name="圆角矩形 20">
            <a:extLst>
              <a:ext uri="{FF2B5EF4-FFF2-40B4-BE49-F238E27FC236}">
                <a16:creationId xmlns:a16="http://schemas.microsoft.com/office/drawing/2014/main" id="{142D810D-C0DD-1246-9720-5AEFBFF35EE9}"/>
              </a:ext>
            </a:extLst>
          </p:cNvPr>
          <p:cNvSpPr/>
          <p:nvPr/>
        </p:nvSpPr>
        <p:spPr>
          <a:xfrm>
            <a:off x="12451729" y="10639360"/>
            <a:ext cx="5055476" cy="1177512"/>
          </a:xfrm>
          <a:prstGeom prst="roundRect">
            <a:avLst/>
          </a:prstGeom>
          <a:solidFill>
            <a:srgbClr val="00A2FF"/>
          </a:solidFill>
        </p:spPr>
        <p:txBody>
          <a:bodyPr wrap="square" rtlCol="0" anchor="ctr">
            <a:noAutofit/>
          </a:bodyPr>
          <a:lstStyle/>
          <a:p>
            <a:r>
              <a:rPr kumimoji="1" lang="en-US" altLang="zh-CN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updateComponent</a:t>
            </a:r>
            <a:endParaRPr kumimoji="1" lang="zh-CN" altLang="en-US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2" name="圆角矩形 21">
            <a:extLst>
              <a:ext uri="{FF2B5EF4-FFF2-40B4-BE49-F238E27FC236}">
                <a16:creationId xmlns:a16="http://schemas.microsoft.com/office/drawing/2014/main" id="{3CE8C8B2-1543-7D48-AA4B-5431B162DB36}"/>
              </a:ext>
            </a:extLst>
          </p:cNvPr>
          <p:cNvSpPr/>
          <p:nvPr/>
        </p:nvSpPr>
        <p:spPr>
          <a:xfrm>
            <a:off x="7915043" y="10639360"/>
            <a:ext cx="2904327" cy="1177512"/>
          </a:xfrm>
          <a:prstGeom prst="roundRect">
            <a:avLst/>
          </a:prstGeom>
          <a:solidFill>
            <a:srgbClr val="00A2FF"/>
          </a:solidFill>
        </p:spPr>
        <p:txBody>
          <a:bodyPr wrap="square" rtlCol="0" anchor="ctr">
            <a:noAutofit/>
          </a:bodyPr>
          <a:lstStyle/>
          <a:p>
            <a:r>
              <a:rPr kumimoji="1" lang="en-US" altLang="zh-CN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vm_render</a:t>
            </a:r>
            <a:endParaRPr kumimoji="1" lang="zh-CN" altLang="en-US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3" name="圆角矩形 22">
            <a:extLst>
              <a:ext uri="{FF2B5EF4-FFF2-40B4-BE49-F238E27FC236}">
                <a16:creationId xmlns:a16="http://schemas.microsoft.com/office/drawing/2014/main" id="{F8868114-FA70-884C-8FB2-D9C842995A71}"/>
              </a:ext>
            </a:extLst>
          </p:cNvPr>
          <p:cNvSpPr/>
          <p:nvPr/>
        </p:nvSpPr>
        <p:spPr>
          <a:xfrm>
            <a:off x="3118962" y="10643707"/>
            <a:ext cx="2904327" cy="1177512"/>
          </a:xfrm>
          <a:prstGeom prst="roundRect">
            <a:avLst/>
          </a:prstGeom>
          <a:solidFill>
            <a:srgbClr val="00A2FF"/>
          </a:solidFill>
        </p:spPr>
        <p:txBody>
          <a:bodyPr wrap="square" rtlCol="0" anchor="ctr">
            <a:noAutofit/>
          </a:bodyPr>
          <a:lstStyle/>
          <a:p>
            <a:r>
              <a:rPr kumimoji="1" lang="en-US" altLang="zh-CN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vm_update</a:t>
            </a:r>
            <a:endParaRPr kumimoji="1" lang="zh-CN" altLang="en-US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4" name="圆角矩形 23">
            <a:extLst>
              <a:ext uri="{FF2B5EF4-FFF2-40B4-BE49-F238E27FC236}">
                <a16:creationId xmlns:a16="http://schemas.microsoft.com/office/drawing/2014/main" id="{0F5B47F0-247D-FF48-B9E0-24F1D46FF393}"/>
              </a:ext>
            </a:extLst>
          </p:cNvPr>
          <p:cNvSpPr/>
          <p:nvPr/>
        </p:nvSpPr>
        <p:spPr>
          <a:xfrm>
            <a:off x="7915043" y="8825868"/>
            <a:ext cx="2904327" cy="1177512"/>
          </a:xfrm>
          <a:prstGeom prst="roundRect">
            <a:avLst/>
          </a:prstGeom>
          <a:solidFill>
            <a:srgbClr val="00A2FF"/>
          </a:solidFill>
        </p:spPr>
        <p:txBody>
          <a:bodyPr wrap="square" rtlCol="0" anchor="ctr">
            <a:noAutofit/>
          </a:bodyPr>
          <a:lstStyle/>
          <a:p>
            <a:r>
              <a:rPr kumimoji="1" lang="zh-CN" altLang="en-US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虚拟</a:t>
            </a:r>
            <a:r>
              <a:rPr kumimoji="1" lang="en-US" altLang="zh-CN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Dom</a:t>
            </a:r>
            <a:endParaRPr kumimoji="1" lang="zh-CN" altLang="en-US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5" name="圆角矩形 24">
            <a:extLst>
              <a:ext uri="{FF2B5EF4-FFF2-40B4-BE49-F238E27FC236}">
                <a16:creationId xmlns:a16="http://schemas.microsoft.com/office/drawing/2014/main" id="{5BC629E3-0D5B-EC43-A280-71DAC84E893B}"/>
              </a:ext>
            </a:extLst>
          </p:cNvPr>
          <p:cNvSpPr/>
          <p:nvPr/>
        </p:nvSpPr>
        <p:spPr>
          <a:xfrm>
            <a:off x="3100692" y="8825868"/>
            <a:ext cx="2904327" cy="1177512"/>
          </a:xfrm>
          <a:prstGeom prst="roundRect">
            <a:avLst/>
          </a:prstGeom>
          <a:solidFill>
            <a:srgbClr val="00A2FF"/>
          </a:solidFill>
        </p:spPr>
        <p:txBody>
          <a:bodyPr wrap="square" rtlCol="0" anchor="ctr">
            <a:noAutofit/>
          </a:bodyPr>
          <a:lstStyle/>
          <a:p>
            <a:r>
              <a:rPr kumimoji="1" lang="zh-CN" altLang="en-US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真实</a:t>
            </a:r>
            <a:r>
              <a:rPr kumimoji="1" lang="en-US" altLang="zh-CN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Dom</a:t>
            </a:r>
            <a:endParaRPr kumimoji="1" lang="zh-CN" altLang="en-US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6" name="圆角矩形 25">
            <a:extLst>
              <a:ext uri="{FF2B5EF4-FFF2-40B4-BE49-F238E27FC236}">
                <a16:creationId xmlns:a16="http://schemas.microsoft.com/office/drawing/2014/main" id="{63E49041-0E9B-4344-A642-5EC6140C356A}"/>
              </a:ext>
            </a:extLst>
          </p:cNvPr>
          <p:cNvSpPr/>
          <p:nvPr/>
        </p:nvSpPr>
        <p:spPr>
          <a:xfrm>
            <a:off x="729470" y="5338153"/>
            <a:ext cx="2389492" cy="1177512"/>
          </a:xfrm>
          <a:prstGeom prst="roundRect">
            <a:avLst/>
          </a:prstGeom>
          <a:solidFill>
            <a:srgbClr val="00A2FF"/>
          </a:solidFill>
        </p:spPr>
        <p:txBody>
          <a:bodyPr wrap="square" rtlCol="0" anchor="ctr">
            <a:noAutofit/>
          </a:bodyPr>
          <a:lstStyle/>
          <a:p>
            <a:r>
              <a:rPr kumimoji="1" lang="zh-CN" altLang="en-US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组件</a:t>
            </a:r>
            <a:endParaRPr kumimoji="1" lang="en-US" altLang="zh-CN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en-US" altLang="zh-CN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$mount</a:t>
            </a:r>
          </a:p>
        </p:txBody>
      </p:sp>
      <p:cxnSp>
        <p:nvCxnSpPr>
          <p:cNvPr id="27" name="直线箭头连接符 26">
            <a:extLst>
              <a:ext uri="{FF2B5EF4-FFF2-40B4-BE49-F238E27FC236}">
                <a16:creationId xmlns:a16="http://schemas.microsoft.com/office/drawing/2014/main" id="{4D1CF00F-B218-8749-BEA8-510AF7A42804}"/>
              </a:ext>
            </a:extLst>
          </p:cNvPr>
          <p:cNvCxnSpPr>
            <a:cxnSpLocks/>
            <a:stCxn id="26" idx="3"/>
            <a:endCxn id="8" idx="1"/>
          </p:cNvCxnSpPr>
          <p:nvPr/>
        </p:nvCxnSpPr>
        <p:spPr>
          <a:xfrm>
            <a:off x="3118962" y="5926909"/>
            <a:ext cx="835818" cy="0"/>
          </a:xfrm>
          <a:prstGeom prst="straightConnector1">
            <a:avLst/>
          </a:prstGeom>
          <a:noFill/>
          <a:ln w="50800" cap="flat">
            <a:solidFill>
              <a:srgbClr val="FF6C6E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9" name="肘形连接符 28">
            <a:extLst>
              <a:ext uri="{FF2B5EF4-FFF2-40B4-BE49-F238E27FC236}">
                <a16:creationId xmlns:a16="http://schemas.microsoft.com/office/drawing/2014/main" id="{4D7CF278-D3F7-664C-8DB2-4BCC6BA63A48}"/>
              </a:ext>
            </a:extLst>
          </p:cNvPr>
          <p:cNvCxnSpPr>
            <a:cxnSpLocks/>
            <a:stCxn id="8" idx="0"/>
            <a:endCxn id="13" idx="1"/>
          </p:cNvCxnSpPr>
          <p:nvPr/>
        </p:nvCxnSpPr>
        <p:spPr>
          <a:xfrm rot="5400000" flipH="1" flipV="1">
            <a:off x="6770674" y="3111574"/>
            <a:ext cx="937142" cy="2675955"/>
          </a:xfrm>
          <a:prstGeom prst="bentConnector2">
            <a:avLst/>
          </a:prstGeom>
          <a:noFill/>
          <a:ln w="50800" cap="flat">
            <a:solidFill>
              <a:srgbClr val="FF6C6E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1" name="直线箭头连接符 30">
            <a:extLst>
              <a:ext uri="{FF2B5EF4-FFF2-40B4-BE49-F238E27FC236}">
                <a16:creationId xmlns:a16="http://schemas.microsoft.com/office/drawing/2014/main" id="{EA03DF2C-A268-C743-B038-C7C01DDDDD01}"/>
              </a:ext>
            </a:extLst>
          </p:cNvPr>
          <p:cNvCxnSpPr>
            <a:cxnSpLocks/>
          </p:cNvCxnSpPr>
          <p:nvPr/>
        </p:nvCxnSpPr>
        <p:spPr>
          <a:xfrm flipV="1">
            <a:off x="7847756" y="5897880"/>
            <a:ext cx="11509630" cy="7847"/>
          </a:xfrm>
          <a:prstGeom prst="straightConnector1">
            <a:avLst/>
          </a:prstGeom>
          <a:noFill/>
          <a:ln w="50800" cap="flat">
            <a:solidFill>
              <a:srgbClr val="FF6C6E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6" name="肘形连接符 35">
            <a:extLst>
              <a:ext uri="{FF2B5EF4-FFF2-40B4-BE49-F238E27FC236}">
                <a16:creationId xmlns:a16="http://schemas.microsoft.com/office/drawing/2014/main" id="{55E302C5-A781-724C-877D-61B101DF8297}"/>
              </a:ext>
            </a:extLst>
          </p:cNvPr>
          <p:cNvCxnSpPr>
            <a:cxnSpLocks/>
            <a:stCxn id="17" idx="3"/>
            <a:endCxn id="19" idx="1"/>
          </p:cNvCxnSpPr>
          <p:nvPr/>
        </p:nvCxnSpPr>
        <p:spPr>
          <a:xfrm>
            <a:off x="16827841" y="3980980"/>
            <a:ext cx="2534438" cy="1924747"/>
          </a:xfrm>
          <a:prstGeom prst="bentConnector3">
            <a:avLst>
              <a:gd name="adj1" fmla="val 50000"/>
            </a:avLst>
          </a:prstGeom>
          <a:noFill/>
          <a:ln w="50800" cap="flat">
            <a:solidFill>
              <a:srgbClr val="FF6C6E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6" name="肘形连接符 45">
            <a:extLst>
              <a:ext uri="{FF2B5EF4-FFF2-40B4-BE49-F238E27FC236}">
                <a16:creationId xmlns:a16="http://schemas.microsoft.com/office/drawing/2014/main" id="{1D65111E-71C0-9B4E-A93B-70C56626435F}"/>
              </a:ext>
            </a:extLst>
          </p:cNvPr>
          <p:cNvCxnSpPr>
            <a:stCxn id="20" idx="2"/>
            <a:endCxn id="21" idx="3"/>
          </p:cNvCxnSpPr>
          <p:nvPr/>
        </p:nvCxnSpPr>
        <p:spPr>
          <a:xfrm rot="5400000">
            <a:off x="18326462" y="8347011"/>
            <a:ext cx="2061848" cy="3700362"/>
          </a:xfrm>
          <a:prstGeom prst="bentConnector2">
            <a:avLst/>
          </a:prstGeom>
          <a:noFill/>
          <a:ln w="50800" cap="flat">
            <a:solidFill>
              <a:srgbClr val="FF6C6E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8" name="直线箭头连接符 47">
            <a:extLst>
              <a:ext uri="{FF2B5EF4-FFF2-40B4-BE49-F238E27FC236}">
                <a16:creationId xmlns:a16="http://schemas.microsoft.com/office/drawing/2014/main" id="{CB3930C1-ADD0-3240-8F92-6CB51351733D}"/>
              </a:ext>
            </a:extLst>
          </p:cNvPr>
          <p:cNvCxnSpPr>
            <a:stCxn id="21" idx="1"/>
            <a:endCxn id="22" idx="3"/>
          </p:cNvCxnSpPr>
          <p:nvPr/>
        </p:nvCxnSpPr>
        <p:spPr>
          <a:xfrm flipH="1">
            <a:off x="10819370" y="11228116"/>
            <a:ext cx="1632359" cy="0"/>
          </a:xfrm>
          <a:prstGeom prst="straightConnector1">
            <a:avLst/>
          </a:prstGeom>
          <a:noFill/>
          <a:ln w="50800" cap="flat">
            <a:solidFill>
              <a:srgbClr val="FF6C6E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0" name="直线箭头连接符 49">
            <a:extLst>
              <a:ext uri="{FF2B5EF4-FFF2-40B4-BE49-F238E27FC236}">
                <a16:creationId xmlns:a16="http://schemas.microsoft.com/office/drawing/2014/main" id="{D9480220-2754-4E45-BB81-ADCAF3234001}"/>
              </a:ext>
            </a:extLst>
          </p:cNvPr>
          <p:cNvCxnSpPr>
            <a:stCxn id="22" idx="1"/>
            <a:endCxn id="23" idx="3"/>
          </p:cNvCxnSpPr>
          <p:nvPr/>
        </p:nvCxnSpPr>
        <p:spPr>
          <a:xfrm flipH="1">
            <a:off x="6023289" y="11228116"/>
            <a:ext cx="1891754" cy="4347"/>
          </a:xfrm>
          <a:prstGeom prst="straightConnector1">
            <a:avLst/>
          </a:prstGeom>
          <a:noFill/>
          <a:ln w="50800" cap="flat">
            <a:solidFill>
              <a:srgbClr val="FF6C6E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4" name="直线箭头连接符 53">
            <a:extLst>
              <a:ext uri="{FF2B5EF4-FFF2-40B4-BE49-F238E27FC236}">
                <a16:creationId xmlns:a16="http://schemas.microsoft.com/office/drawing/2014/main" id="{52FB4530-5A31-534E-AB46-608F5DABE119}"/>
              </a:ext>
            </a:extLst>
          </p:cNvPr>
          <p:cNvCxnSpPr>
            <a:stCxn id="13" idx="3"/>
            <a:endCxn id="17" idx="1"/>
          </p:cNvCxnSpPr>
          <p:nvPr/>
        </p:nvCxnSpPr>
        <p:spPr>
          <a:xfrm>
            <a:off x="10703203" y="3980980"/>
            <a:ext cx="3497052" cy="0"/>
          </a:xfrm>
          <a:prstGeom prst="straightConnector1">
            <a:avLst/>
          </a:prstGeom>
          <a:noFill/>
          <a:ln w="50800" cap="flat">
            <a:solidFill>
              <a:srgbClr val="FF6C6E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6" name="圆角矩形 15">
            <a:extLst>
              <a:ext uri="{FF2B5EF4-FFF2-40B4-BE49-F238E27FC236}">
                <a16:creationId xmlns:a16="http://schemas.microsoft.com/office/drawing/2014/main" id="{716A7844-9519-6B40-86B7-14E3AA8529BE}"/>
              </a:ext>
            </a:extLst>
          </p:cNvPr>
          <p:cNvSpPr/>
          <p:nvPr/>
        </p:nvSpPr>
        <p:spPr>
          <a:xfrm>
            <a:off x="11137936" y="3392224"/>
            <a:ext cx="2627586" cy="1177512"/>
          </a:xfrm>
          <a:prstGeom prst="roundRect">
            <a:avLst/>
          </a:prstGeom>
          <a:solidFill>
            <a:srgbClr val="00A2FF"/>
          </a:solidFill>
        </p:spPr>
        <p:txBody>
          <a:bodyPr wrap="square" rtlCol="0" anchor="ctr">
            <a:noAutofit/>
          </a:bodyPr>
          <a:lstStyle/>
          <a:p>
            <a:r>
              <a:rPr kumimoji="1" lang="zh-CN" altLang="en-US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模版解析</a:t>
            </a:r>
            <a:r>
              <a:rPr kumimoji="1" lang="en-US" altLang="zh-CN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AST</a:t>
            </a:r>
            <a:endParaRPr kumimoji="1" lang="zh-CN" altLang="en-US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64" name="直线箭头连接符 63">
            <a:extLst>
              <a:ext uri="{FF2B5EF4-FFF2-40B4-BE49-F238E27FC236}">
                <a16:creationId xmlns:a16="http://schemas.microsoft.com/office/drawing/2014/main" id="{80E3D66F-FB99-E343-B748-6D1663A6299F}"/>
              </a:ext>
            </a:extLst>
          </p:cNvPr>
          <p:cNvCxnSpPr>
            <a:stCxn id="19" idx="2"/>
            <a:endCxn id="20" idx="0"/>
          </p:cNvCxnSpPr>
          <p:nvPr/>
        </p:nvCxnSpPr>
        <p:spPr>
          <a:xfrm>
            <a:off x="21207567" y="6494483"/>
            <a:ext cx="0" cy="1494273"/>
          </a:xfrm>
          <a:prstGeom prst="straightConnector1">
            <a:avLst/>
          </a:prstGeom>
          <a:noFill/>
          <a:ln w="50800" cap="flat">
            <a:solidFill>
              <a:srgbClr val="FF6C6E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37771278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13D2021-4351-0C42-8133-EC52780752A8}"/>
              </a:ext>
            </a:extLst>
          </p:cNvPr>
          <p:cNvSpPr txBox="1"/>
          <p:nvPr/>
        </p:nvSpPr>
        <p:spPr>
          <a:xfrm>
            <a:off x="9166302" y="289932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4E93FB2-2665-8A49-A0A5-5ACE7413297E}"/>
              </a:ext>
            </a:extLst>
          </p:cNvPr>
          <p:cNvSpPr txBox="1"/>
          <p:nvPr/>
        </p:nvSpPr>
        <p:spPr>
          <a:xfrm>
            <a:off x="8898673" y="-289932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4944A0E-89D7-1B43-9491-CACDFA50A63F}"/>
              </a:ext>
            </a:extLst>
          </p:cNvPr>
          <p:cNvSpPr txBox="1"/>
          <p:nvPr/>
        </p:nvSpPr>
        <p:spPr>
          <a:xfrm>
            <a:off x="12313920" y="-2895600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0FCB434-8E48-344D-BE26-FE16E9424296}"/>
              </a:ext>
            </a:extLst>
          </p:cNvPr>
          <p:cNvSpPr txBox="1"/>
          <p:nvPr/>
        </p:nvSpPr>
        <p:spPr>
          <a:xfrm>
            <a:off x="12193065" y="1965566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7D66C91-BCFE-204C-84F3-3CB4F5201D31}"/>
              </a:ext>
            </a:extLst>
          </p:cNvPr>
          <p:cNvSpPr txBox="1"/>
          <p:nvPr/>
        </p:nvSpPr>
        <p:spPr>
          <a:xfrm>
            <a:off x="1437861" y="759941"/>
            <a:ext cx="7275444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zh-CN" altLang="en-US" sz="8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模版编译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54BCD056-86D5-CD42-AE64-A7AB47ADF1BC}"/>
              </a:ext>
            </a:extLst>
          </p:cNvPr>
          <p:cNvSpPr/>
          <p:nvPr/>
        </p:nvSpPr>
        <p:spPr>
          <a:xfrm>
            <a:off x="9639430" y="2837179"/>
            <a:ext cx="894507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https://template-explorer.vuejs.org/</a:t>
            </a:r>
          </a:p>
        </p:txBody>
      </p:sp>
      <p:sp>
        <p:nvSpPr>
          <p:cNvPr id="22" name="圆角矩形 21">
            <a:extLst>
              <a:ext uri="{FF2B5EF4-FFF2-40B4-BE49-F238E27FC236}">
                <a16:creationId xmlns:a16="http://schemas.microsoft.com/office/drawing/2014/main" id="{0683FEEC-E9BC-A944-B3CF-65551AFBD824}"/>
              </a:ext>
            </a:extLst>
          </p:cNvPr>
          <p:cNvSpPr/>
          <p:nvPr/>
        </p:nvSpPr>
        <p:spPr>
          <a:xfrm>
            <a:off x="2037819" y="2632433"/>
            <a:ext cx="5349570" cy="1177512"/>
          </a:xfrm>
          <a:prstGeom prst="roundRect">
            <a:avLst/>
          </a:prstGeom>
          <a:solidFill>
            <a:srgbClr val="00A2FF"/>
          </a:solidFill>
        </p:spPr>
        <p:txBody>
          <a:bodyPr wrap="square" rtlCol="0" anchor="ctr">
            <a:noAutofit/>
          </a:bodyPr>
          <a:lstStyle/>
          <a:p>
            <a:r>
              <a:rPr kumimoji="1" lang="en-US" altLang="zh-CN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vue</a:t>
            </a:r>
            <a:r>
              <a:rPr kumimoji="1" lang="en-US" altLang="zh-CN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-template-compiler</a:t>
            </a:r>
          </a:p>
        </p:txBody>
      </p:sp>
      <p:sp>
        <p:nvSpPr>
          <p:cNvPr id="23" name="圆角矩形 22">
            <a:extLst>
              <a:ext uri="{FF2B5EF4-FFF2-40B4-BE49-F238E27FC236}">
                <a16:creationId xmlns:a16="http://schemas.microsoft.com/office/drawing/2014/main" id="{AC4FE32A-D24C-FD4B-93B1-F4C7C89F8D5A}"/>
              </a:ext>
            </a:extLst>
          </p:cNvPr>
          <p:cNvSpPr/>
          <p:nvPr/>
        </p:nvSpPr>
        <p:spPr>
          <a:xfrm>
            <a:off x="2037819" y="4272365"/>
            <a:ext cx="14830454" cy="1464231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 rtlCol="0" anchor="ctr">
            <a:spAutoFit/>
          </a:bodyPr>
          <a:lstStyle/>
          <a:p>
            <a:pPr algn="l"/>
            <a:r>
              <a:rPr kumimoji="1" lang="en-US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compiler.compile</a:t>
            </a:r>
            <a:r>
              <a:rPr kumimoji="1"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(template, [options])</a:t>
            </a:r>
          </a:p>
          <a:p>
            <a:pPr algn="l"/>
            <a:r>
              <a:rPr kumimoji="1"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编译模板字符串并返回已编译的</a:t>
            </a:r>
            <a:r>
              <a:rPr kumimoji="1"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JavaScript</a:t>
            </a:r>
            <a:r>
              <a:rPr kumimoji="1"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代码及其</a:t>
            </a:r>
            <a:r>
              <a:rPr kumimoji="1"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AST</a:t>
            </a:r>
            <a:r>
              <a:rPr kumimoji="1"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树</a:t>
            </a:r>
          </a:p>
        </p:txBody>
      </p:sp>
      <p:sp>
        <p:nvSpPr>
          <p:cNvPr id="24" name="圆角矩形 23">
            <a:extLst>
              <a:ext uri="{FF2B5EF4-FFF2-40B4-BE49-F238E27FC236}">
                <a16:creationId xmlns:a16="http://schemas.microsoft.com/office/drawing/2014/main" id="{46F09282-39CC-A64E-B403-47BBC28F1DF7}"/>
              </a:ext>
            </a:extLst>
          </p:cNvPr>
          <p:cNvSpPr/>
          <p:nvPr/>
        </p:nvSpPr>
        <p:spPr>
          <a:xfrm>
            <a:off x="2037819" y="6044789"/>
            <a:ext cx="14830455" cy="1464231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 rtlCol="0" anchor="ctr">
            <a:spAutoFit/>
          </a:bodyPr>
          <a:lstStyle/>
          <a:p>
            <a:pPr algn="l"/>
            <a:r>
              <a:rPr kumimoji="1" lang="en-US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compiler.compileToFunctions</a:t>
            </a:r>
            <a:r>
              <a:rPr kumimoji="1"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(template)</a:t>
            </a:r>
          </a:p>
          <a:p>
            <a:pPr algn="l"/>
            <a:r>
              <a:rPr kumimoji="1"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与</a:t>
            </a:r>
            <a:r>
              <a:rPr kumimoji="1"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compile</a:t>
            </a:r>
            <a:r>
              <a:rPr kumimoji="1"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相似，只返回</a:t>
            </a:r>
            <a:r>
              <a:rPr kumimoji="1" lang="en-US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Javascript</a:t>
            </a:r>
            <a:r>
              <a:rPr kumimoji="1"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代码</a:t>
            </a:r>
          </a:p>
        </p:txBody>
      </p:sp>
      <p:sp>
        <p:nvSpPr>
          <p:cNvPr id="25" name="圆角矩形 24">
            <a:extLst>
              <a:ext uri="{FF2B5EF4-FFF2-40B4-BE49-F238E27FC236}">
                <a16:creationId xmlns:a16="http://schemas.microsoft.com/office/drawing/2014/main" id="{E29D55ED-F664-FE44-8996-1150DB5B5443}"/>
              </a:ext>
            </a:extLst>
          </p:cNvPr>
          <p:cNvSpPr/>
          <p:nvPr/>
        </p:nvSpPr>
        <p:spPr>
          <a:xfrm>
            <a:off x="2037819" y="7765458"/>
            <a:ext cx="14830455" cy="1464231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 rtlCol="0" anchor="ctr">
            <a:spAutoFit/>
          </a:bodyPr>
          <a:lstStyle/>
          <a:p>
            <a:pPr algn="l"/>
            <a:r>
              <a:rPr kumimoji="1" lang="en-US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compiler.ssrCompile</a:t>
            </a:r>
            <a:r>
              <a:rPr kumimoji="1"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(template, [options])</a:t>
            </a:r>
          </a:p>
          <a:p>
            <a:pPr algn="l"/>
            <a:r>
              <a:rPr kumimoji="1"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生成</a:t>
            </a:r>
            <a:r>
              <a:rPr kumimoji="1"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SSR</a:t>
            </a:r>
            <a:r>
              <a:rPr kumimoji="1"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渲染代码</a:t>
            </a:r>
          </a:p>
        </p:txBody>
      </p:sp>
      <p:sp>
        <p:nvSpPr>
          <p:cNvPr id="26" name="圆角矩形 25">
            <a:extLst>
              <a:ext uri="{FF2B5EF4-FFF2-40B4-BE49-F238E27FC236}">
                <a16:creationId xmlns:a16="http://schemas.microsoft.com/office/drawing/2014/main" id="{C3453910-B899-E74D-B4A3-C68F4C239944}"/>
              </a:ext>
            </a:extLst>
          </p:cNvPr>
          <p:cNvSpPr/>
          <p:nvPr/>
        </p:nvSpPr>
        <p:spPr>
          <a:xfrm>
            <a:off x="2037819" y="9499021"/>
            <a:ext cx="14830455" cy="1464231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 rtlCol="0" anchor="ctr">
            <a:spAutoFit/>
          </a:bodyPr>
          <a:lstStyle/>
          <a:p>
            <a:pPr algn="l"/>
            <a:r>
              <a:rPr kumimoji="1"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compiler.ssrCompileToFunctions</a:t>
            </a:r>
            <a:r>
              <a:rPr kumimoji="1"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(template)</a:t>
            </a:r>
            <a:endParaRPr kumimoji="1" lang="en-US" altLang="zh-CN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r>
              <a:rPr kumimoji="1"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同上，只返回</a:t>
            </a:r>
            <a:r>
              <a:rPr kumimoji="1"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Javascript</a:t>
            </a:r>
            <a:r>
              <a:rPr kumimoji="1"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代码</a:t>
            </a:r>
          </a:p>
        </p:txBody>
      </p:sp>
      <p:sp>
        <p:nvSpPr>
          <p:cNvPr id="27" name="圆角矩形 26">
            <a:extLst>
              <a:ext uri="{FF2B5EF4-FFF2-40B4-BE49-F238E27FC236}">
                <a16:creationId xmlns:a16="http://schemas.microsoft.com/office/drawing/2014/main" id="{8F30830A-9570-7B47-B102-41833A452A3B}"/>
              </a:ext>
            </a:extLst>
          </p:cNvPr>
          <p:cNvSpPr/>
          <p:nvPr/>
        </p:nvSpPr>
        <p:spPr>
          <a:xfrm>
            <a:off x="2037819" y="11232585"/>
            <a:ext cx="14830455" cy="1464231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 rtlCol="0" anchor="ctr">
            <a:spAutoFit/>
          </a:bodyPr>
          <a:lstStyle/>
          <a:p>
            <a:pPr algn="l"/>
            <a:r>
              <a:rPr kumimoji="1"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compiler.parseComponent</a:t>
            </a:r>
            <a:r>
              <a:rPr kumimoji="1"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(file, [options])</a:t>
            </a:r>
            <a:endParaRPr kumimoji="1" lang="en-US" altLang="zh-CN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r>
              <a:rPr kumimoji="1"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vue</a:t>
            </a:r>
            <a:r>
              <a:rPr kumimoji="1"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-loader</a:t>
            </a:r>
            <a:r>
              <a:rPr kumimoji="1"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内置，只是用来解析</a:t>
            </a:r>
            <a:r>
              <a:rPr kumimoji="1"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SFC</a:t>
            </a:r>
            <a:r>
              <a:rPr kumimoji="1" lang="zh-CN" altLang="e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（</a:t>
            </a:r>
            <a:r>
              <a:rPr kumimoji="1"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单文件组件）</a:t>
            </a:r>
          </a:p>
        </p:txBody>
      </p:sp>
    </p:spTree>
    <p:extLst>
      <p:ext uri="{BB962C8B-B14F-4D97-AF65-F5344CB8AC3E}">
        <p14:creationId xmlns:p14="http://schemas.microsoft.com/office/powerpoint/2010/main" val="32163663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13D2021-4351-0C42-8133-EC52780752A8}"/>
              </a:ext>
            </a:extLst>
          </p:cNvPr>
          <p:cNvSpPr txBox="1"/>
          <p:nvPr/>
        </p:nvSpPr>
        <p:spPr>
          <a:xfrm>
            <a:off x="9166302" y="289932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4E93FB2-2665-8A49-A0A5-5ACE7413297E}"/>
              </a:ext>
            </a:extLst>
          </p:cNvPr>
          <p:cNvSpPr txBox="1"/>
          <p:nvPr/>
        </p:nvSpPr>
        <p:spPr>
          <a:xfrm>
            <a:off x="8898673" y="-289932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4944A0E-89D7-1B43-9491-CACDFA50A63F}"/>
              </a:ext>
            </a:extLst>
          </p:cNvPr>
          <p:cNvSpPr txBox="1"/>
          <p:nvPr/>
        </p:nvSpPr>
        <p:spPr>
          <a:xfrm>
            <a:off x="12313920" y="-2895600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0FCB434-8E48-344D-BE26-FE16E9424296}"/>
              </a:ext>
            </a:extLst>
          </p:cNvPr>
          <p:cNvSpPr txBox="1"/>
          <p:nvPr/>
        </p:nvSpPr>
        <p:spPr>
          <a:xfrm>
            <a:off x="12193065" y="2436915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7D66C91-BCFE-204C-84F3-3CB4F5201D31}"/>
              </a:ext>
            </a:extLst>
          </p:cNvPr>
          <p:cNvSpPr txBox="1"/>
          <p:nvPr/>
        </p:nvSpPr>
        <p:spPr>
          <a:xfrm>
            <a:off x="1437861" y="759941"/>
            <a:ext cx="7275444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zh-CN" altLang="en-US" sz="8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模版编译</a:t>
            </a:r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6A28EE07-5E63-184D-8FDC-803CAA9614F9}"/>
              </a:ext>
            </a:extLst>
          </p:cNvPr>
          <p:cNvSpPr/>
          <p:nvPr/>
        </p:nvSpPr>
        <p:spPr>
          <a:xfrm>
            <a:off x="2037819" y="2771529"/>
            <a:ext cx="2389492" cy="1177512"/>
          </a:xfrm>
          <a:prstGeom prst="roundRect">
            <a:avLst/>
          </a:prstGeom>
          <a:solidFill>
            <a:srgbClr val="00A2FF"/>
          </a:solidFill>
        </p:spPr>
        <p:txBody>
          <a:bodyPr wrap="square" rtlCol="0" anchor="ctr">
            <a:noAutofit/>
          </a:bodyPr>
          <a:lstStyle/>
          <a:p>
            <a:r>
              <a:rPr kumimoji="1" lang="en-US" altLang="zh-CN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HtmlParser</a:t>
            </a:r>
            <a:endParaRPr kumimoji="1" lang="en-US" altLang="zh-CN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" name="圆角矩形 8">
            <a:extLst>
              <a:ext uri="{FF2B5EF4-FFF2-40B4-BE49-F238E27FC236}">
                <a16:creationId xmlns:a16="http://schemas.microsoft.com/office/drawing/2014/main" id="{4C7E9458-45CA-7143-BC0C-ABA12EC46E8E}"/>
              </a:ext>
            </a:extLst>
          </p:cNvPr>
          <p:cNvSpPr/>
          <p:nvPr/>
        </p:nvSpPr>
        <p:spPr>
          <a:xfrm>
            <a:off x="5878068" y="2771529"/>
            <a:ext cx="3018803" cy="1177512"/>
          </a:xfrm>
          <a:prstGeom prst="roundRect">
            <a:avLst/>
          </a:prstGeom>
          <a:solidFill>
            <a:srgbClr val="00A2FF"/>
          </a:solidFill>
        </p:spPr>
        <p:txBody>
          <a:bodyPr wrap="square" rtlCol="0" anchor="ctr">
            <a:noAutofit/>
          </a:bodyPr>
          <a:lstStyle/>
          <a:p>
            <a:r>
              <a:rPr kumimoji="1" lang="en-US" altLang="zh-CN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ElementAST</a:t>
            </a:r>
            <a:endParaRPr kumimoji="1" lang="en-US" altLang="zh-CN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" name="圆角矩形 9">
            <a:extLst>
              <a:ext uri="{FF2B5EF4-FFF2-40B4-BE49-F238E27FC236}">
                <a16:creationId xmlns:a16="http://schemas.microsoft.com/office/drawing/2014/main" id="{715CD82A-95CE-594E-AA46-B976AC2E5D4B}"/>
              </a:ext>
            </a:extLst>
          </p:cNvPr>
          <p:cNvSpPr/>
          <p:nvPr/>
        </p:nvSpPr>
        <p:spPr>
          <a:xfrm>
            <a:off x="14633621" y="2771529"/>
            <a:ext cx="3509999" cy="1177512"/>
          </a:xfrm>
          <a:prstGeom prst="roundRect">
            <a:avLst/>
          </a:prstGeom>
          <a:solidFill>
            <a:srgbClr val="00A2FF"/>
          </a:solidFill>
        </p:spPr>
        <p:txBody>
          <a:bodyPr wrap="square" rtlCol="0" anchor="ctr">
            <a:noAutofit/>
          </a:bodyPr>
          <a:lstStyle/>
          <a:p>
            <a:r>
              <a:rPr kumimoji="1" lang="en-US" altLang="zh-CN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Generate</a:t>
            </a:r>
            <a:r>
              <a:rPr kumimoji="1" lang="zh-CN" altLang="en-US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Code</a:t>
            </a:r>
          </a:p>
        </p:txBody>
      </p:sp>
      <p:sp>
        <p:nvSpPr>
          <p:cNvPr id="11" name="圆角矩形 10">
            <a:extLst>
              <a:ext uri="{FF2B5EF4-FFF2-40B4-BE49-F238E27FC236}">
                <a16:creationId xmlns:a16="http://schemas.microsoft.com/office/drawing/2014/main" id="{4153773E-AE95-A346-9C82-BFF4E9CA37A6}"/>
              </a:ext>
            </a:extLst>
          </p:cNvPr>
          <p:cNvSpPr/>
          <p:nvPr/>
        </p:nvSpPr>
        <p:spPr>
          <a:xfrm>
            <a:off x="10255844" y="2771529"/>
            <a:ext cx="3018803" cy="1177512"/>
          </a:xfrm>
          <a:prstGeom prst="roundRect">
            <a:avLst/>
          </a:prstGeom>
          <a:solidFill>
            <a:srgbClr val="00A2FF"/>
          </a:solidFill>
        </p:spPr>
        <p:txBody>
          <a:bodyPr wrap="square" rtlCol="0" anchor="ctr">
            <a:noAutofit/>
          </a:bodyPr>
          <a:lstStyle/>
          <a:p>
            <a:r>
              <a:rPr kumimoji="1" lang="en-US" altLang="zh-CN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AST</a:t>
            </a:r>
            <a:r>
              <a:rPr kumimoji="1" lang="zh-CN" altLang="en-US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" altLang="zh-CN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optimize</a:t>
            </a:r>
            <a:endParaRPr kumimoji="1" lang="en-US" altLang="zh-CN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12" name="直线箭头连接符 11">
            <a:extLst>
              <a:ext uri="{FF2B5EF4-FFF2-40B4-BE49-F238E27FC236}">
                <a16:creationId xmlns:a16="http://schemas.microsoft.com/office/drawing/2014/main" id="{D8B101AE-629F-D740-8BCF-06CCD756AE31}"/>
              </a:ext>
            </a:extLst>
          </p:cNvPr>
          <p:cNvCxnSpPr>
            <a:stCxn id="8" idx="3"/>
            <a:endCxn id="9" idx="1"/>
          </p:cNvCxnSpPr>
          <p:nvPr/>
        </p:nvCxnSpPr>
        <p:spPr>
          <a:xfrm>
            <a:off x="4427311" y="3360285"/>
            <a:ext cx="1450757" cy="0"/>
          </a:xfrm>
          <a:prstGeom prst="straightConnector1">
            <a:avLst/>
          </a:prstGeom>
          <a:noFill/>
          <a:ln w="50800" cap="flat">
            <a:solidFill>
              <a:srgbClr val="FF6C6E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4" name="直线箭头连接符 13">
            <a:extLst>
              <a:ext uri="{FF2B5EF4-FFF2-40B4-BE49-F238E27FC236}">
                <a16:creationId xmlns:a16="http://schemas.microsoft.com/office/drawing/2014/main" id="{285635DE-B1EB-394C-B442-4F3EB72B567F}"/>
              </a:ext>
            </a:extLst>
          </p:cNvPr>
          <p:cNvCxnSpPr>
            <a:stCxn id="9" idx="3"/>
            <a:endCxn id="11" idx="1"/>
          </p:cNvCxnSpPr>
          <p:nvPr/>
        </p:nvCxnSpPr>
        <p:spPr>
          <a:xfrm>
            <a:off x="8896871" y="3360285"/>
            <a:ext cx="1358973" cy="0"/>
          </a:xfrm>
          <a:prstGeom prst="straightConnector1">
            <a:avLst/>
          </a:prstGeom>
          <a:noFill/>
          <a:ln w="50800" cap="flat">
            <a:solidFill>
              <a:srgbClr val="FF6C6E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7" name="直线箭头连接符 16">
            <a:extLst>
              <a:ext uri="{FF2B5EF4-FFF2-40B4-BE49-F238E27FC236}">
                <a16:creationId xmlns:a16="http://schemas.microsoft.com/office/drawing/2014/main" id="{49285BF5-F9FC-D940-965F-0CC30C4022BE}"/>
              </a:ext>
            </a:extLst>
          </p:cNvPr>
          <p:cNvCxnSpPr>
            <a:stCxn id="11" idx="3"/>
            <a:endCxn id="10" idx="1"/>
          </p:cNvCxnSpPr>
          <p:nvPr/>
        </p:nvCxnSpPr>
        <p:spPr>
          <a:xfrm>
            <a:off x="13274647" y="3360285"/>
            <a:ext cx="1358974" cy="0"/>
          </a:xfrm>
          <a:prstGeom prst="straightConnector1">
            <a:avLst/>
          </a:prstGeom>
          <a:noFill/>
          <a:ln w="50800" cap="flat">
            <a:solidFill>
              <a:srgbClr val="FF6C6E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6" name="图片 5">
            <a:extLst>
              <a:ext uri="{FF2B5EF4-FFF2-40B4-BE49-F238E27FC236}">
                <a16:creationId xmlns:a16="http://schemas.microsoft.com/office/drawing/2014/main" id="{826B0392-E9EE-7D46-94C8-E567A1C011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7819" y="5046230"/>
            <a:ext cx="10007600" cy="83185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0540A370-F802-CC49-AAE5-DC162346FE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02005" y="5046216"/>
            <a:ext cx="7325940" cy="8318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763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13D2021-4351-0C42-8133-EC52780752A8}"/>
              </a:ext>
            </a:extLst>
          </p:cNvPr>
          <p:cNvSpPr txBox="1"/>
          <p:nvPr/>
        </p:nvSpPr>
        <p:spPr>
          <a:xfrm>
            <a:off x="9166302" y="289932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4E93FB2-2665-8A49-A0A5-5ACE7413297E}"/>
              </a:ext>
            </a:extLst>
          </p:cNvPr>
          <p:cNvSpPr txBox="1"/>
          <p:nvPr/>
        </p:nvSpPr>
        <p:spPr>
          <a:xfrm>
            <a:off x="8898673" y="-289932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4944A0E-89D7-1B43-9491-CACDFA50A63F}"/>
              </a:ext>
            </a:extLst>
          </p:cNvPr>
          <p:cNvSpPr txBox="1"/>
          <p:nvPr/>
        </p:nvSpPr>
        <p:spPr>
          <a:xfrm>
            <a:off x="12313920" y="-2895600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7D66C91-BCFE-204C-84F3-3CB4F5201D31}"/>
              </a:ext>
            </a:extLst>
          </p:cNvPr>
          <p:cNvSpPr txBox="1"/>
          <p:nvPr/>
        </p:nvSpPr>
        <p:spPr>
          <a:xfrm>
            <a:off x="1437861" y="759941"/>
            <a:ext cx="7275444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zh-CN" altLang="en-US" sz="8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模版编译</a:t>
            </a:r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6A28EE07-5E63-184D-8FDC-803CAA9614F9}"/>
              </a:ext>
            </a:extLst>
          </p:cNvPr>
          <p:cNvSpPr/>
          <p:nvPr/>
        </p:nvSpPr>
        <p:spPr>
          <a:xfrm>
            <a:off x="2037819" y="2771529"/>
            <a:ext cx="2389492" cy="1177512"/>
          </a:xfrm>
          <a:prstGeom prst="roundRect">
            <a:avLst/>
          </a:prstGeom>
          <a:solidFill>
            <a:srgbClr val="00A2FF"/>
          </a:solidFill>
        </p:spPr>
        <p:txBody>
          <a:bodyPr wrap="square" rtlCol="0" anchor="ctr">
            <a:noAutofit/>
          </a:bodyPr>
          <a:lstStyle/>
          <a:p>
            <a:r>
              <a:rPr kumimoji="1" lang="en-US" altLang="zh-CN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HtmlParser</a:t>
            </a:r>
            <a:endParaRPr kumimoji="1" lang="en-US" altLang="zh-CN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C129572E-0010-AC4A-AA2E-F2A9E0FC2F48}"/>
              </a:ext>
            </a:extLst>
          </p:cNvPr>
          <p:cNvSpPr/>
          <p:nvPr/>
        </p:nvSpPr>
        <p:spPr>
          <a:xfrm>
            <a:off x="8411897" y="3061300"/>
            <a:ext cx="292419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John </a:t>
            </a:r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Resig</a:t>
            </a:r>
            <a:endParaRPr lang="zh-CN" altLang="en-US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D835B66D-87A0-0645-90A7-D483991AA8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166" y="5156145"/>
            <a:ext cx="10095831" cy="5989052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0BA53B29-4EC6-A141-812C-09BFFC406609}"/>
              </a:ext>
            </a:extLst>
          </p:cNvPr>
          <p:cNvSpPr/>
          <p:nvPr/>
        </p:nvSpPr>
        <p:spPr>
          <a:xfrm>
            <a:off x="19120136" y="6483513"/>
            <a:ext cx="3775393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开始标签，入栈</a:t>
            </a:r>
            <a:endParaRPr lang="en-US" altLang="zh-CN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结束标签，出栈</a:t>
            </a:r>
          </a:p>
        </p:txBody>
      </p:sp>
      <p:sp>
        <p:nvSpPr>
          <p:cNvPr id="21" name="圆角矩形 20">
            <a:extLst>
              <a:ext uri="{FF2B5EF4-FFF2-40B4-BE49-F238E27FC236}">
                <a16:creationId xmlns:a16="http://schemas.microsoft.com/office/drawing/2014/main" id="{1B8A25AF-0F7C-5542-A0E5-D83104398097}"/>
              </a:ext>
            </a:extLst>
          </p:cNvPr>
          <p:cNvSpPr/>
          <p:nvPr/>
        </p:nvSpPr>
        <p:spPr>
          <a:xfrm>
            <a:off x="15440996" y="5156145"/>
            <a:ext cx="2226223" cy="783193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 rtlCol="0" anchor="ctr">
            <a:spAutoFit/>
          </a:bodyPr>
          <a:lstStyle/>
          <a:p>
            <a:pPr algn="l"/>
            <a:endParaRPr kumimoji="1" lang="en-US" altLang="zh-CN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2" name="圆角矩形 21">
            <a:extLst>
              <a:ext uri="{FF2B5EF4-FFF2-40B4-BE49-F238E27FC236}">
                <a16:creationId xmlns:a16="http://schemas.microsoft.com/office/drawing/2014/main" id="{1175FE96-712C-2F46-99B4-B8E9A195E084}"/>
              </a:ext>
            </a:extLst>
          </p:cNvPr>
          <p:cNvSpPr/>
          <p:nvPr/>
        </p:nvSpPr>
        <p:spPr>
          <a:xfrm>
            <a:off x="15440996" y="6089952"/>
            <a:ext cx="2226223" cy="783193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 rtlCol="0" anchor="ctr">
            <a:spAutoFit/>
          </a:bodyPr>
          <a:lstStyle/>
          <a:p>
            <a:pPr algn="l"/>
            <a:endParaRPr kumimoji="1" lang="en-US" altLang="zh-CN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3" name="圆角矩形 22">
            <a:extLst>
              <a:ext uri="{FF2B5EF4-FFF2-40B4-BE49-F238E27FC236}">
                <a16:creationId xmlns:a16="http://schemas.microsoft.com/office/drawing/2014/main" id="{CE3DE6FE-1F78-4841-85DE-FAC76B96C1E3}"/>
              </a:ext>
            </a:extLst>
          </p:cNvPr>
          <p:cNvSpPr/>
          <p:nvPr/>
        </p:nvSpPr>
        <p:spPr>
          <a:xfrm>
            <a:off x="15440996" y="7023759"/>
            <a:ext cx="2226223" cy="783193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 rtlCol="0" anchor="ctr">
            <a:spAutoFit/>
          </a:bodyPr>
          <a:lstStyle/>
          <a:p>
            <a:pPr algn="l"/>
            <a:endParaRPr kumimoji="1" lang="en-US" altLang="zh-CN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4" name="圆角矩形 23">
            <a:extLst>
              <a:ext uri="{FF2B5EF4-FFF2-40B4-BE49-F238E27FC236}">
                <a16:creationId xmlns:a16="http://schemas.microsoft.com/office/drawing/2014/main" id="{891543C8-6FED-B74A-8636-DD10C162208A}"/>
              </a:ext>
            </a:extLst>
          </p:cNvPr>
          <p:cNvSpPr/>
          <p:nvPr/>
        </p:nvSpPr>
        <p:spPr>
          <a:xfrm>
            <a:off x="15440995" y="7957566"/>
            <a:ext cx="2226223" cy="783193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 rtlCol="0" anchor="ctr">
            <a:spAutoFit/>
          </a:bodyPr>
          <a:lstStyle/>
          <a:p>
            <a:pPr algn="l"/>
            <a:endParaRPr kumimoji="1" lang="en-US" altLang="zh-CN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6" name="圆角右箭头 25">
            <a:extLst>
              <a:ext uri="{FF2B5EF4-FFF2-40B4-BE49-F238E27FC236}">
                <a16:creationId xmlns:a16="http://schemas.microsoft.com/office/drawing/2014/main" id="{0E003A2D-22DA-6446-9231-F8FBD542D543}"/>
              </a:ext>
            </a:extLst>
          </p:cNvPr>
          <p:cNvSpPr/>
          <p:nvPr/>
        </p:nvSpPr>
        <p:spPr>
          <a:xfrm rot="5400000" flipH="1">
            <a:off x="14780579" y="9073588"/>
            <a:ext cx="1693795" cy="1807983"/>
          </a:xfrm>
          <a:prstGeom prst="bentArrow">
            <a:avLst>
              <a:gd name="adj1" fmla="val 16476"/>
              <a:gd name="adj2" fmla="val 25000"/>
              <a:gd name="adj3" fmla="val 25000"/>
              <a:gd name="adj4" fmla="val 43750"/>
            </a:avLst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 anchor="ctr">
            <a:noAutofit/>
          </a:bodyPr>
          <a:lstStyle/>
          <a:p>
            <a:pPr algn="l"/>
            <a:endParaRPr kumimoji="1" lang="zh-CN" altLang="en-US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7" name="圆角右箭头 26">
            <a:extLst>
              <a:ext uri="{FF2B5EF4-FFF2-40B4-BE49-F238E27FC236}">
                <a16:creationId xmlns:a16="http://schemas.microsoft.com/office/drawing/2014/main" id="{512CABB2-72C0-D04A-9BE2-76BC2BE61824}"/>
              </a:ext>
            </a:extLst>
          </p:cNvPr>
          <p:cNvSpPr/>
          <p:nvPr/>
        </p:nvSpPr>
        <p:spPr>
          <a:xfrm rot="10800000" flipH="1">
            <a:off x="17132855" y="9337214"/>
            <a:ext cx="1693795" cy="1807983"/>
          </a:xfrm>
          <a:prstGeom prst="bentArrow">
            <a:avLst>
              <a:gd name="adj1" fmla="val 16476"/>
              <a:gd name="adj2" fmla="val 25000"/>
              <a:gd name="adj3" fmla="val 25000"/>
              <a:gd name="adj4" fmla="val 43750"/>
            </a:avLst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 anchor="ctr">
            <a:noAutofit/>
          </a:bodyPr>
          <a:lstStyle/>
          <a:p>
            <a:pPr algn="l"/>
            <a:endParaRPr kumimoji="1" lang="zh-CN" altLang="en-US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221880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13D2021-4351-0C42-8133-EC52780752A8}"/>
              </a:ext>
            </a:extLst>
          </p:cNvPr>
          <p:cNvSpPr txBox="1"/>
          <p:nvPr/>
        </p:nvSpPr>
        <p:spPr>
          <a:xfrm>
            <a:off x="9166302" y="289932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4E93FB2-2665-8A49-A0A5-5ACE7413297E}"/>
              </a:ext>
            </a:extLst>
          </p:cNvPr>
          <p:cNvSpPr txBox="1"/>
          <p:nvPr/>
        </p:nvSpPr>
        <p:spPr>
          <a:xfrm>
            <a:off x="8898673" y="-289932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4944A0E-89D7-1B43-9491-CACDFA50A63F}"/>
              </a:ext>
            </a:extLst>
          </p:cNvPr>
          <p:cNvSpPr txBox="1"/>
          <p:nvPr/>
        </p:nvSpPr>
        <p:spPr>
          <a:xfrm>
            <a:off x="12313920" y="-2895600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7D66C91-BCFE-204C-84F3-3CB4F5201D31}"/>
              </a:ext>
            </a:extLst>
          </p:cNvPr>
          <p:cNvSpPr txBox="1"/>
          <p:nvPr/>
        </p:nvSpPr>
        <p:spPr>
          <a:xfrm>
            <a:off x="1437861" y="759941"/>
            <a:ext cx="7275444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zh-CN" altLang="en-US" sz="8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模版编译</a:t>
            </a:r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6A28EE07-5E63-184D-8FDC-803CAA9614F9}"/>
              </a:ext>
            </a:extLst>
          </p:cNvPr>
          <p:cNvSpPr/>
          <p:nvPr/>
        </p:nvSpPr>
        <p:spPr>
          <a:xfrm>
            <a:off x="2037818" y="2771529"/>
            <a:ext cx="2871065" cy="1177512"/>
          </a:xfrm>
          <a:prstGeom prst="roundRect">
            <a:avLst/>
          </a:prstGeom>
          <a:solidFill>
            <a:srgbClr val="00A2FF"/>
          </a:solidFill>
        </p:spPr>
        <p:txBody>
          <a:bodyPr wrap="square" rtlCol="0" anchor="ctr">
            <a:noAutofit/>
          </a:bodyPr>
          <a:lstStyle/>
          <a:p>
            <a:r>
              <a:rPr kumimoji="1" lang="en-US" altLang="zh-CN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AST optimize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F4ADF27-9157-5040-846D-1CD4DB0E0D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4646" y="4373812"/>
            <a:ext cx="14517232" cy="6137521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7030B5CE-AFAA-BC42-851B-E2AF3A655534}"/>
              </a:ext>
            </a:extLst>
          </p:cNvPr>
          <p:cNvSpPr/>
          <p:nvPr/>
        </p:nvSpPr>
        <p:spPr>
          <a:xfrm>
            <a:off x="2054646" y="11162801"/>
            <a:ext cx="2156814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optimizer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的目的就是虚拟</a:t>
            </a:r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dom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对比时的剪枝。主要就是遍历一棵树，为静态子树标记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tag</a:t>
            </a:r>
            <a:endParaRPr lang="zh-CN" altLang="en-US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113940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13D2021-4351-0C42-8133-EC52780752A8}"/>
              </a:ext>
            </a:extLst>
          </p:cNvPr>
          <p:cNvSpPr txBox="1"/>
          <p:nvPr/>
        </p:nvSpPr>
        <p:spPr>
          <a:xfrm>
            <a:off x="9166302" y="289932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4E93FB2-2665-8A49-A0A5-5ACE7413297E}"/>
              </a:ext>
            </a:extLst>
          </p:cNvPr>
          <p:cNvSpPr txBox="1"/>
          <p:nvPr/>
        </p:nvSpPr>
        <p:spPr>
          <a:xfrm>
            <a:off x="8898673" y="-289932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4944A0E-89D7-1B43-9491-CACDFA50A63F}"/>
              </a:ext>
            </a:extLst>
          </p:cNvPr>
          <p:cNvSpPr txBox="1"/>
          <p:nvPr/>
        </p:nvSpPr>
        <p:spPr>
          <a:xfrm>
            <a:off x="12313920" y="-2895600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7D66C91-BCFE-204C-84F3-3CB4F5201D31}"/>
              </a:ext>
            </a:extLst>
          </p:cNvPr>
          <p:cNvSpPr txBox="1"/>
          <p:nvPr/>
        </p:nvSpPr>
        <p:spPr>
          <a:xfrm>
            <a:off x="1437861" y="759941"/>
            <a:ext cx="7275444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zh-CN" altLang="en-US" sz="8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模版编译</a:t>
            </a:r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6A28EE07-5E63-184D-8FDC-803CAA9614F9}"/>
              </a:ext>
            </a:extLst>
          </p:cNvPr>
          <p:cNvSpPr/>
          <p:nvPr/>
        </p:nvSpPr>
        <p:spPr>
          <a:xfrm>
            <a:off x="2037819" y="2771529"/>
            <a:ext cx="2389492" cy="1177512"/>
          </a:xfrm>
          <a:prstGeom prst="roundRect">
            <a:avLst/>
          </a:prstGeom>
          <a:solidFill>
            <a:srgbClr val="00A2FF"/>
          </a:solidFill>
        </p:spPr>
        <p:txBody>
          <a:bodyPr wrap="square" rtlCol="0" anchor="ctr">
            <a:noAutofit/>
          </a:bodyPr>
          <a:lstStyle/>
          <a:p>
            <a:r>
              <a:rPr kumimoji="1" lang="en-US" altLang="zh-CN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codegen</a:t>
            </a:r>
            <a:endParaRPr kumimoji="1" lang="en-US" altLang="zh-CN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DDE3EA3-C97A-2D4E-BB03-D5885B4BF84F}"/>
              </a:ext>
            </a:extLst>
          </p:cNvPr>
          <p:cNvSpPr/>
          <p:nvPr/>
        </p:nvSpPr>
        <p:spPr>
          <a:xfrm>
            <a:off x="2037819" y="4651164"/>
            <a:ext cx="1839180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codegen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是一个代码生成器。</a:t>
            </a:r>
          </a:p>
          <a:p>
            <a:pPr algn="l"/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功能是将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AST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树转化为一个字符串，字符串内容是一段可执行的</a:t>
            </a:r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javascript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代码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B903E26-291B-884A-8513-6800DE9BF8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7819" y="6737718"/>
            <a:ext cx="17790246" cy="5584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0524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13D2021-4351-0C42-8133-EC52780752A8}"/>
              </a:ext>
            </a:extLst>
          </p:cNvPr>
          <p:cNvSpPr txBox="1"/>
          <p:nvPr/>
        </p:nvSpPr>
        <p:spPr>
          <a:xfrm>
            <a:off x="9166302" y="289932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4E93FB2-2665-8A49-A0A5-5ACE7413297E}"/>
              </a:ext>
            </a:extLst>
          </p:cNvPr>
          <p:cNvSpPr txBox="1"/>
          <p:nvPr/>
        </p:nvSpPr>
        <p:spPr>
          <a:xfrm>
            <a:off x="8898673" y="-289932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4944A0E-89D7-1B43-9491-CACDFA50A63F}"/>
              </a:ext>
            </a:extLst>
          </p:cNvPr>
          <p:cNvSpPr txBox="1"/>
          <p:nvPr/>
        </p:nvSpPr>
        <p:spPr>
          <a:xfrm>
            <a:off x="12313920" y="-2895600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7D66C91-BCFE-204C-84F3-3CB4F5201D31}"/>
              </a:ext>
            </a:extLst>
          </p:cNvPr>
          <p:cNvSpPr txBox="1"/>
          <p:nvPr/>
        </p:nvSpPr>
        <p:spPr>
          <a:xfrm>
            <a:off x="1437861" y="759941"/>
            <a:ext cx="7275444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en" altLang="zh-CN" sz="8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Virtual DOM</a:t>
            </a:r>
            <a:endParaRPr kumimoji="1" lang="zh-CN" altLang="en-US" sz="8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6A28EE07-5E63-184D-8FDC-803CAA9614F9}"/>
              </a:ext>
            </a:extLst>
          </p:cNvPr>
          <p:cNvSpPr/>
          <p:nvPr/>
        </p:nvSpPr>
        <p:spPr>
          <a:xfrm>
            <a:off x="1654655" y="2473809"/>
            <a:ext cx="2389492" cy="1177512"/>
          </a:xfrm>
          <a:prstGeom prst="roundRect">
            <a:avLst/>
          </a:prstGeom>
          <a:solidFill>
            <a:srgbClr val="00A2FF"/>
          </a:solidFill>
        </p:spPr>
        <p:txBody>
          <a:bodyPr wrap="square" rtlCol="0" anchor="ctr">
            <a:noAutofit/>
          </a:bodyPr>
          <a:lstStyle/>
          <a:p>
            <a:r>
              <a:rPr kumimoji="1" lang="en-US" altLang="zh-CN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Vnode</a:t>
            </a:r>
            <a:endParaRPr kumimoji="1" lang="en-US" altLang="zh-CN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DF9E58D-1B41-8C42-95A4-D2BDB053BD13}"/>
              </a:ext>
            </a:extLst>
          </p:cNvPr>
          <p:cNvSpPr txBox="1"/>
          <p:nvPr/>
        </p:nvSpPr>
        <p:spPr>
          <a:xfrm>
            <a:off x="16910859" y="9186633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17" name="圆角矩形 16">
            <a:extLst>
              <a:ext uri="{FF2B5EF4-FFF2-40B4-BE49-F238E27FC236}">
                <a16:creationId xmlns:a16="http://schemas.microsoft.com/office/drawing/2014/main" id="{5025652D-5E1B-1540-A4D6-2FF844C4F74A}"/>
              </a:ext>
            </a:extLst>
          </p:cNvPr>
          <p:cNvSpPr/>
          <p:nvPr/>
        </p:nvSpPr>
        <p:spPr>
          <a:xfrm>
            <a:off x="5664200" y="9521247"/>
            <a:ext cx="3480905" cy="1177512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 anchor="ctr">
            <a:noAutofit/>
          </a:bodyPr>
          <a:lstStyle/>
          <a:p>
            <a:r>
              <a:rPr kumimoji="1" lang="en-US" altLang="zh-CN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create</a:t>
            </a:r>
          </a:p>
        </p:txBody>
      </p:sp>
      <p:sp>
        <p:nvSpPr>
          <p:cNvPr id="18" name="圆角矩形 17">
            <a:extLst>
              <a:ext uri="{FF2B5EF4-FFF2-40B4-BE49-F238E27FC236}">
                <a16:creationId xmlns:a16="http://schemas.microsoft.com/office/drawing/2014/main" id="{03CAAA03-1799-494F-BA53-C56F4B92C1EC}"/>
              </a:ext>
            </a:extLst>
          </p:cNvPr>
          <p:cNvSpPr/>
          <p:nvPr/>
        </p:nvSpPr>
        <p:spPr>
          <a:xfrm>
            <a:off x="10595862" y="9521247"/>
            <a:ext cx="3018803" cy="1177512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 anchor="ctr">
            <a:noAutofit/>
          </a:bodyPr>
          <a:lstStyle/>
          <a:p>
            <a:r>
              <a:rPr kumimoji="1" lang="en-US" altLang="zh-CN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diff</a:t>
            </a:r>
          </a:p>
        </p:txBody>
      </p:sp>
      <p:sp>
        <p:nvSpPr>
          <p:cNvPr id="19" name="圆角矩形 18">
            <a:extLst>
              <a:ext uri="{FF2B5EF4-FFF2-40B4-BE49-F238E27FC236}">
                <a16:creationId xmlns:a16="http://schemas.microsoft.com/office/drawing/2014/main" id="{1848E4F6-B41D-A349-BF07-F45191A7F506}"/>
              </a:ext>
            </a:extLst>
          </p:cNvPr>
          <p:cNvSpPr/>
          <p:nvPr/>
        </p:nvSpPr>
        <p:spPr>
          <a:xfrm>
            <a:off x="14973638" y="9521247"/>
            <a:ext cx="3517562" cy="1177512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 anchor="ctr">
            <a:noAutofit/>
          </a:bodyPr>
          <a:lstStyle/>
          <a:p>
            <a:r>
              <a:rPr kumimoji="1" lang="en-US" altLang="zh-CN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patch</a:t>
            </a:r>
          </a:p>
        </p:txBody>
      </p:sp>
      <p:cxnSp>
        <p:nvCxnSpPr>
          <p:cNvPr id="20" name="直线箭头连接符 19">
            <a:extLst>
              <a:ext uri="{FF2B5EF4-FFF2-40B4-BE49-F238E27FC236}">
                <a16:creationId xmlns:a16="http://schemas.microsoft.com/office/drawing/2014/main" id="{DA165D84-517D-2E4A-8A19-0D145ACF7FE2}"/>
              </a:ext>
            </a:extLst>
          </p:cNvPr>
          <p:cNvCxnSpPr>
            <a:cxnSpLocks/>
            <a:stCxn id="17" idx="3"/>
            <a:endCxn id="18" idx="1"/>
          </p:cNvCxnSpPr>
          <p:nvPr/>
        </p:nvCxnSpPr>
        <p:spPr>
          <a:xfrm>
            <a:off x="9145105" y="10110003"/>
            <a:ext cx="1450757" cy="0"/>
          </a:xfrm>
          <a:prstGeom prst="straightConnector1">
            <a:avLst/>
          </a:prstGeom>
          <a:noFill/>
          <a:ln w="50800" cap="flat">
            <a:solidFill>
              <a:srgbClr val="FF6C6E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1" name="直线箭头连接符 20">
            <a:extLst>
              <a:ext uri="{FF2B5EF4-FFF2-40B4-BE49-F238E27FC236}">
                <a16:creationId xmlns:a16="http://schemas.microsoft.com/office/drawing/2014/main" id="{F3C6FC6E-A905-8E43-99AC-07687C601F70}"/>
              </a:ext>
            </a:extLst>
          </p:cNvPr>
          <p:cNvCxnSpPr>
            <a:cxnSpLocks/>
            <a:stCxn id="18" idx="3"/>
            <a:endCxn id="19" idx="1"/>
          </p:cNvCxnSpPr>
          <p:nvPr/>
        </p:nvCxnSpPr>
        <p:spPr>
          <a:xfrm>
            <a:off x="13614665" y="10110003"/>
            <a:ext cx="1358973" cy="0"/>
          </a:xfrm>
          <a:prstGeom prst="straightConnector1">
            <a:avLst/>
          </a:prstGeom>
          <a:noFill/>
          <a:ln w="50800" cap="flat">
            <a:solidFill>
              <a:srgbClr val="FF6C6E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2" name="矩形 21">
            <a:extLst>
              <a:ext uri="{FF2B5EF4-FFF2-40B4-BE49-F238E27FC236}">
                <a16:creationId xmlns:a16="http://schemas.microsoft.com/office/drawing/2014/main" id="{36C59684-0500-344F-8072-AFF487071ECF}"/>
              </a:ext>
            </a:extLst>
          </p:cNvPr>
          <p:cNvSpPr/>
          <p:nvPr/>
        </p:nvSpPr>
        <p:spPr>
          <a:xfrm>
            <a:off x="2317762" y="5551883"/>
            <a:ext cx="1447339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通过 </a:t>
            </a:r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js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计算减少 </a:t>
            </a:r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dom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操作，节省性能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7BBC54DB-BA04-DD45-854F-653C835C84F3}"/>
              </a:ext>
            </a:extLst>
          </p:cNvPr>
          <p:cNvSpPr/>
          <p:nvPr/>
        </p:nvSpPr>
        <p:spPr>
          <a:xfrm>
            <a:off x="2317762" y="4400260"/>
            <a:ext cx="1447339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用</a:t>
            </a:r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js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模拟</a:t>
            </a:r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dom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结构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5D08017C-4956-5044-9F2E-5E9827BEAB87}"/>
              </a:ext>
            </a:extLst>
          </p:cNvPr>
          <p:cNvSpPr/>
          <p:nvPr/>
        </p:nvSpPr>
        <p:spPr>
          <a:xfrm>
            <a:off x="2317761" y="6652977"/>
            <a:ext cx="1945771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相对于传统方案全部删除重新渲染，</a:t>
            </a:r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vdom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可以做修改前后对比，点对点的更新</a:t>
            </a:r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dom</a:t>
            </a:r>
            <a:r>
              <a:rPr lang="zh-CN" altLang="e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避免任何多余的</a:t>
            </a:r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dom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渲染</a:t>
            </a:r>
          </a:p>
        </p:txBody>
      </p:sp>
    </p:spTree>
    <p:extLst>
      <p:ext uri="{BB962C8B-B14F-4D97-AF65-F5344CB8AC3E}">
        <p14:creationId xmlns:p14="http://schemas.microsoft.com/office/powerpoint/2010/main" val="11061772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13D2021-4351-0C42-8133-EC52780752A8}"/>
              </a:ext>
            </a:extLst>
          </p:cNvPr>
          <p:cNvSpPr txBox="1"/>
          <p:nvPr/>
        </p:nvSpPr>
        <p:spPr>
          <a:xfrm>
            <a:off x="9166302" y="289932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4E93FB2-2665-8A49-A0A5-5ACE7413297E}"/>
              </a:ext>
            </a:extLst>
          </p:cNvPr>
          <p:cNvSpPr txBox="1"/>
          <p:nvPr/>
        </p:nvSpPr>
        <p:spPr>
          <a:xfrm>
            <a:off x="8898673" y="-289932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4944A0E-89D7-1B43-9491-CACDFA50A63F}"/>
              </a:ext>
            </a:extLst>
          </p:cNvPr>
          <p:cNvSpPr txBox="1"/>
          <p:nvPr/>
        </p:nvSpPr>
        <p:spPr>
          <a:xfrm>
            <a:off x="12313920" y="-2895600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7D66C91-BCFE-204C-84F3-3CB4F5201D31}"/>
              </a:ext>
            </a:extLst>
          </p:cNvPr>
          <p:cNvSpPr txBox="1"/>
          <p:nvPr/>
        </p:nvSpPr>
        <p:spPr>
          <a:xfrm>
            <a:off x="1437861" y="759941"/>
            <a:ext cx="7275444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en" altLang="zh-CN" sz="8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Virtual DOM</a:t>
            </a:r>
            <a:endParaRPr kumimoji="1" lang="zh-CN" altLang="en-US" sz="8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6A28EE07-5E63-184D-8FDC-803CAA9614F9}"/>
              </a:ext>
            </a:extLst>
          </p:cNvPr>
          <p:cNvSpPr/>
          <p:nvPr/>
        </p:nvSpPr>
        <p:spPr>
          <a:xfrm>
            <a:off x="1603855" y="2503026"/>
            <a:ext cx="2389492" cy="914400"/>
          </a:xfrm>
          <a:prstGeom prst="roundRect">
            <a:avLst/>
          </a:prstGeom>
          <a:solidFill>
            <a:srgbClr val="00A2FF"/>
          </a:solidFill>
        </p:spPr>
        <p:txBody>
          <a:bodyPr wrap="square" rtlCol="0" anchor="ctr">
            <a:noAutofit/>
          </a:bodyPr>
          <a:lstStyle/>
          <a:p>
            <a:r>
              <a:rPr kumimoji="1" lang="en-US" altLang="zh-CN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Vnode</a:t>
            </a:r>
            <a:endParaRPr kumimoji="1" lang="en-US" altLang="zh-CN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140CA587-0432-174B-A2BF-111F34F49DB1}"/>
              </a:ext>
            </a:extLst>
          </p:cNvPr>
          <p:cNvSpPr/>
          <p:nvPr/>
        </p:nvSpPr>
        <p:spPr>
          <a:xfrm>
            <a:off x="5983349" y="2606283"/>
            <a:ext cx="577468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vm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._render()</a:t>
            </a:r>
            <a:endParaRPr lang="zh-CN" altLang="en-US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E124348D-3A7F-6041-9CFC-5521F3E48D98}"/>
              </a:ext>
            </a:extLst>
          </p:cNvPr>
          <p:cNvSpPr/>
          <p:nvPr/>
        </p:nvSpPr>
        <p:spPr>
          <a:xfrm>
            <a:off x="2459382" y="4055603"/>
            <a:ext cx="1711645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vnode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= </a:t>
            </a:r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render.call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vm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._</a:t>
            </a:r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renderProxy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, </a:t>
            </a:r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vm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.$</a:t>
            </a:r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createElement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BEAE3FA-7839-0A4C-8F0D-D67F6AB2C883}"/>
              </a:ext>
            </a:extLst>
          </p:cNvPr>
          <p:cNvSpPr/>
          <p:nvPr/>
        </p:nvSpPr>
        <p:spPr>
          <a:xfrm>
            <a:off x="2387600" y="10454245"/>
            <a:ext cx="130556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webpack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这样的打包工具时，通常会使用</a:t>
            </a:r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vue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-loader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插件进行模板的编译，这个时候</a:t>
            </a:r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options.render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是存在的，并且</a:t>
            </a:r>
            <a:r>
              <a:rPr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_</a:t>
            </a:r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withStripped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的属性也会设置为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true</a:t>
            </a:r>
            <a:endParaRPr lang="zh-CN" altLang="en-US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EFEF0DBB-EFBE-F545-AC5F-57FFBC0999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54400" y="5246667"/>
            <a:ext cx="6477000" cy="75565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3D83D6BF-EBD3-7A48-BD8C-4E4364FD8A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7600" y="5246667"/>
            <a:ext cx="9804400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0497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id="{2627150A-4F33-9E48-9D6B-4C2D55C3F179}"/>
              </a:ext>
            </a:extLst>
          </p:cNvPr>
          <p:cNvSpPr txBox="1"/>
          <p:nvPr/>
        </p:nvSpPr>
        <p:spPr>
          <a:xfrm>
            <a:off x="1469996" y="1604360"/>
            <a:ext cx="9068463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一、</a:t>
            </a:r>
            <a:r>
              <a:rPr kumimoji="1" lang="en-US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Vue</a:t>
            </a:r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核心技术解析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B413C37-EC8B-3D46-8428-7C14DBEEDE07}"/>
              </a:ext>
            </a:extLst>
          </p:cNvPr>
          <p:cNvSpPr txBox="1"/>
          <p:nvPr/>
        </p:nvSpPr>
        <p:spPr>
          <a:xfrm>
            <a:off x="1428163" y="6400800"/>
            <a:ext cx="7275444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二、组件化技术对比</a:t>
            </a:r>
          </a:p>
        </p:txBody>
      </p:sp>
      <p:sp>
        <p:nvSpPr>
          <p:cNvPr id="17" name="圆角矩形 16">
            <a:extLst>
              <a:ext uri="{FF2B5EF4-FFF2-40B4-BE49-F238E27FC236}">
                <a16:creationId xmlns:a16="http://schemas.microsoft.com/office/drawing/2014/main" id="{BA7806EB-B84F-DF4A-949C-80411A678310}"/>
              </a:ext>
            </a:extLst>
          </p:cNvPr>
          <p:cNvSpPr/>
          <p:nvPr/>
        </p:nvSpPr>
        <p:spPr>
          <a:xfrm>
            <a:off x="3072796" y="4382113"/>
            <a:ext cx="3324197" cy="914400"/>
          </a:xfrm>
          <a:prstGeom prst="roundRect">
            <a:avLst>
              <a:gd name="adj" fmla="val 4238"/>
            </a:avLst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kumimoji="1"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Watch</a:t>
            </a:r>
            <a:r>
              <a:rPr kumimoji="1"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原理</a:t>
            </a:r>
          </a:p>
        </p:txBody>
      </p:sp>
      <p:sp>
        <p:nvSpPr>
          <p:cNvPr id="21" name="圆角矩形 20">
            <a:extLst>
              <a:ext uri="{FF2B5EF4-FFF2-40B4-BE49-F238E27FC236}">
                <a16:creationId xmlns:a16="http://schemas.microsoft.com/office/drawing/2014/main" id="{4AA5257F-749B-5E43-B6CC-F9FAA4861627}"/>
              </a:ext>
            </a:extLst>
          </p:cNvPr>
          <p:cNvSpPr/>
          <p:nvPr/>
        </p:nvSpPr>
        <p:spPr>
          <a:xfrm>
            <a:off x="3072797" y="3045763"/>
            <a:ext cx="4105243" cy="914400"/>
          </a:xfrm>
          <a:prstGeom prst="roundRect">
            <a:avLst>
              <a:gd name="adj" fmla="val 4238"/>
            </a:avLst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kumimoji="1"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响应式原理</a:t>
            </a:r>
          </a:p>
        </p:txBody>
      </p:sp>
      <p:sp>
        <p:nvSpPr>
          <p:cNvPr id="22" name="圆角矩形 21">
            <a:extLst>
              <a:ext uri="{FF2B5EF4-FFF2-40B4-BE49-F238E27FC236}">
                <a16:creationId xmlns:a16="http://schemas.microsoft.com/office/drawing/2014/main" id="{2EC48DC8-F8E1-EF47-A065-1E80C53D6C6D}"/>
              </a:ext>
            </a:extLst>
          </p:cNvPr>
          <p:cNvSpPr/>
          <p:nvPr/>
        </p:nvSpPr>
        <p:spPr>
          <a:xfrm>
            <a:off x="7519064" y="3045763"/>
            <a:ext cx="3324196" cy="914400"/>
          </a:xfrm>
          <a:prstGeom prst="roundRect">
            <a:avLst>
              <a:gd name="adj" fmla="val 4238"/>
            </a:avLst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kumimoji="1"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模版编译</a:t>
            </a:r>
          </a:p>
        </p:txBody>
      </p:sp>
      <p:sp>
        <p:nvSpPr>
          <p:cNvPr id="23" name="圆角矩形 22">
            <a:extLst>
              <a:ext uri="{FF2B5EF4-FFF2-40B4-BE49-F238E27FC236}">
                <a16:creationId xmlns:a16="http://schemas.microsoft.com/office/drawing/2014/main" id="{D3A51E46-8BFB-DA4A-A403-D00418F4A0AC}"/>
              </a:ext>
            </a:extLst>
          </p:cNvPr>
          <p:cNvSpPr/>
          <p:nvPr/>
        </p:nvSpPr>
        <p:spPr>
          <a:xfrm>
            <a:off x="14924942" y="3045763"/>
            <a:ext cx="3324196" cy="914400"/>
          </a:xfrm>
          <a:prstGeom prst="roundRect">
            <a:avLst>
              <a:gd name="adj" fmla="val 4238"/>
            </a:avLst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kumimoji="1"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插槽</a:t>
            </a:r>
          </a:p>
        </p:txBody>
      </p:sp>
      <p:sp>
        <p:nvSpPr>
          <p:cNvPr id="24" name="圆角矩形 23">
            <a:extLst>
              <a:ext uri="{FF2B5EF4-FFF2-40B4-BE49-F238E27FC236}">
                <a16:creationId xmlns:a16="http://schemas.microsoft.com/office/drawing/2014/main" id="{5EA3A803-FD79-AB42-B11C-27F4A75B0A9C}"/>
              </a:ext>
            </a:extLst>
          </p:cNvPr>
          <p:cNvSpPr/>
          <p:nvPr/>
        </p:nvSpPr>
        <p:spPr>
          <a:xfrm>
            <a:off x="11222003" y="3045763"/>
            <a:ext cx="3324196" cy="914400"/>
          </a:xfrm>
          <a:prstGeom prst="roundRect">
            <a:avLst>
              <a:gd name="adj" fmla="val 4238"/>
            </a:avLst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kumimoji="1"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虚拟</a:t>
            </a:r>
            <a:r>
              <a:rPr kumimoji="1" lang="en-US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dom</a:t>
            </a:r>
            <a:endParaRPr kumimoji="1" lang="zh-CN" altLang="en-US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5" name="圆角矩形 24">
            <a:extLst>
              <a:ext uri="{FF2B5EF4-FFF2-40B4-BE49-F238E27FC236}">
                <a16:creationId xmlns:a16="http://schemas.microsoft.com/office/drawing/2014/main" id="{5611F565-D68C-BF4F-BAEB-8F15B01ED5E1}"/>
              </a:ext>
            </a:extLst>
          </p:cNvPr>
          <p:cNvSpPr/>
          <p:nvPr/>
        </p:nvSpPr>
        <p:spPr>
          <a:xfrm>
            <a:off x="18627881" y="3045763"/>
            <a:ext cx="3324196" cy="914400"/>
          </a:xfrm>
          <a:prstGeom prst="roundRect">
            <a:avLst>
              <a:gd name="adj" fmla="val 4238"/>
            </a:avLst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kumimoji="1"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事件机制</a:t>
            </a:r>
          </a:p>
        </p:txBody>
      </p:sp>
      <p:sp>
        <p:nvSpPr>
          <p:cNvPr id="26" name="圆角矩形 25">
            <a:extLst>
              <a:ext uri="{FF2B5EF4-FFF2-40B4-BE49-F238E27FC236}">
                <a16:creationId xmlns:a16="http://schemas.microsoft.com/office/drawing/2014/main" id="{BAB2B874-AA3D-3F40-94FF-1590171C9625}"/>
              </a:ext>
            </a:extLst>
          </p:cNvPr>
          <p:cNvSpPr/>
          <p:nvPr/>
        </p:nvSpPr>
        <p:spPr>
          <a:xfrm>
            <a:off x="6845815" y="4382113"/>
            <a:ext cx="3324196" cy="914400"/>
          </a:xfrm>
          <a:prstGeom prst="roundRect">
            <a:avLst>
              <a:gd name="adj" fmla="val 4238"/>
            </a:avLst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kumimoji="1"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内置组件</a:t>
            </a:r>
          </a:p>
        </p:txBody>
      </p:sp>
      <p:sp>
        <p:nvSpPr>
          <p:cNvPr id="29" name="圆角矩形 28">
            <a:extLst>
              <a:ext uri="{FF2B5EF4-FFF2-40B4-BE49-F238E27FC236}">
                <a16:creationId xmlns:a16="http://schemas.microsoft.com/office/drawing/2014/main" id="{F3A74946-2E8D-7842-85B2-4C72F64B66CF}"/>
              </a:ext>
            </a:extLst>
          </p:cNvPr>
          <p:cNvSpPr/>
          <p:nvPr/>
        </p:nvSpPr>
        <p:spPr>
          <a:xfrm>
            <a:off x="14509622" y="4382113"/>
            <a:ext cx="3324196" cy="914400"/>
          </a:xfrm>
          <a:prstGeom prst="roundRect">
            <a:avLst>
              <a:gd name="adj" fmla="val 4238"/>
            </a:avLst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kumimoji="1"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Keep-alive</a:t>
            </a:r>
            <a:endParaRPr kumimoji="1" lang="zh-CN" altLang="en-US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0" name="圆角矩形 29">
            <a:extLst>
              <a:ext uri="{FF2B5EF4-FFF2-40B4-BE49-F238E27FC236}">
                <a16:creationId xmlns:a16="http://schemas.microsoft.com/office/drawing/2014/main" id="{3E7D58F3-53C1-174E-97C9-8E2C3EC3D3A2}"/>
              </a:ext>
            </a:extLst>
          </p:cNvPr>
          <p:cNvSpPr/>
          <p:nvPr/>
        </p:nvSpPr>
        <p:spPr>
          <a:xfrm>
            <a:off x="18228182" y="4383506"/>
            <a:ext cx="3702701" cy="914400"/>
          </a:xfrm>
          <a:prstGeom prst="roundRect">
            <a:avLst>
              <a:gd name="adj" fmla="val 4238"/>
            </a:avLst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kumimoji="1" lang="en-US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nextTick</a:t>
            </a:r>
            <a:endParaRPr kumimoji="1" lang="zh-CN" altLang="en-US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1" name="圆角矩形 30">
            <a:extLst>
              <a:ext uri="{FF2B5EF4-FFF2-40B4-BE49-F238E27FC236}">
                <a16:creationId xmlns:a16="http://schemas.microsoft.com/office/drawing/2014/main" id="{D31049E8-6B5A-4F4D-83E9-B6C07F59D758}"/>
              </a:ext>
            </a:extLst>
          </p:cNvPr>
          <p:cNvSpPr/>
          <p:nvPr/>
        </p:nvSpPr>
        <p:spPr>
          <a:xfrm>
            <a:off x="10618833" y="4382113"/>
            <a:ext cx="3324196" cy="914400"/>
          </a:xfrm>
          <a:prstGeom prst="roundRect">
            <a:avLst>
              <a:gd name="adj" fmla="val 4238"/>
            </a:avLst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kumimoji="1"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指令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69F66594-6632-2F4C-B463-3C907669B3C3}"/>
              </a:ext>
            </a:extLst>
          </p:cNvPr>
          <p:cNvSpPr txBox="1"/>
          <p:nvPr/>
        </p:nvSpPr>
        <p:spPr>
          <a:xfrm>
            <a:off x="1428163" y="9749545"/>
            <a:ext cx="7275444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三、组件动态渲染</a:t>
            </a:r>
          </a:p>
        </p:txBody>
      </p:sp>
      <p:sp>
        <p:nvSpPr>
          <p:cNvPr id="35" name="圆角矩形 34">
            <a:extLst>
              <a:ext uri="{FF2B5EF4-FFF2-40B4-BE49-F238E27FC236}">
                <a16:creationId xmlns:a16="http://schemas.microsoft.com/office/drawing/2014/main" id="{DFD80DC6-14D5-9048-AAB5-1CAF629A193C}"/>
              </a:ext>
            </a:extLst>
          </p:cNvPr>
          <p:cNvSpPr/>
          <p:nvPr/>
        </p:nvSpPr>
        <p:spPr>
          <a:xfrm>
            <a:off x="3072797" y="7730858"/>
            <a:ext cx="3324196" cy="914400"/>
          </a:xfrm>
          <a:prstGeom prst="roundRect">
            <a:avLst>
              <a:gd name="adj" fmla="val 4238"/>
            </a:avLst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kumimoji="1"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React</a:t>
            </a:r>
            <a:endParaRPr kumimoji="1" lang="zh-CN" altLang="en-US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6" name="圆角矩形 35">
            <a:extLst>
              <a:ext uri="{FF2B5EF4-FFF2-40B4-BE49-F238E27FC236}">
                <a16:creationId xmlns:a16="http://schemas.microsoft.com/office/drawing/2014/main" id="{0D8E5314-7737-704B-8E61-D093E85251C0}"/>
              </a:ext>
            </a:extLst>
          </p:cNvPr>
          <p:cNvSpPr/>
          <p:nvPr/>
        </p:nvSpPr>
        <p:spPr>
          <a:xfrm>
            <a:off x="3072796" y="11064653"/>
            <a:ext cx="4105243" cy="914400"/>
          </a:xfrm>
          <a:prstGeom prst="roundRect">
            <a:avLst>
              <a:gd name="adj" fmla="val 4238"/>
            </a:avLst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kumimoji="1"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低代码基础</a:t>
            </a:r>
          </a:p>
        </p:txBody>
      </p:sp>
      <p:sp>
        <p:nvSpPr>
          <p:cNvPr id="37" name="圆角矩形 36">
            <a:extLst>
              <a:ext uri="{FF2B5EF4-FFF2-40B4-BE49-F238E27FC236}">
                <a16:creationId xmlns:a16="http://schemas.microsoft.com/office/drawing/2014/main" id="{BA0D9A4D-F335-8C43-A62A-C310E384EA15}"/>
              </a:ext>
            </a:extLst>
          </p:cNvPr>
          <p:cNvSpPr/>
          <p:nvPr/>
        </p:nvSpPr>
        <p:spPr>
          <a:xfrm>
            <a:off x="7797196" y="11064653"/>
            <a:ext cx="4394804" cy="914400"/>
          </a:xfrm>
          <a:prstGeom prst="roundRect">
            <a:avLst>
              <a:gd name="adj" fmla="val 4238"/>
            </a:avLst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kumimoji="1"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可配置表单</a:t>
            </a:r>
          </a:p>
        </p:txBody>
      </p:sp>
      <p:sp>
        <p:nvSpPr>
          <p:cNvPr id="38" name="圆角矩形 37">
            <a:extLst>
              <a:ext uri="{FF2B5EF4-FFF2-40B4-BE49-F238E27FC236}">
                <a16:creationId xmlns:a16="http://schemas.microsoft.com/office/drawing/2014/main" id="{6C7CDBD1-6DC9-6E45-95AA-C5AD59F5C43B}"/>
              </a:ext>
            </a:extLst>
          </p:cNvPr>
          <p:cNvSpPr/>
          <p:nvPr/>
        </p:nvSpPr>
        <p:spPr>
          <a:xfrm>
            <a:off x="6845815" y="7730858"/>
            <a:ext cx="3324196" cy="914400"/>
          </a:xfrm>
          <a:prstGeom prst="roundRect">
            <a:avLst>
              <a:gd name="adj" fmla="val 4238"/>
            </a:avLst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kumimoji="1"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高阶组件</a:t>
            </a:r>
          </a:p>
        </p:txBody>
      </p:sp>
      <p:sp>
        <p:nvSpPr>
          <p:cNvPr id="39" name="圆角矩形 38">
            <a:extLst>
              <a:ext uri="{FF2B5EF4-FFF2-40B4-BE49-F238E27FC236}">
                <a16:creationId xmlns:a16="http://schemas.microsoft.com/office/drawing/2014/main" id="{330A0C47-911A-2741-ABF6-2AB9A32B31EB}"/>
              </a:ext>
            </a:extLst>
          </p:cNvPr>
          <p:cNvSpPr/>
          <p:nvPr/>
        </p:nvSpPr>
        <p:spPr>
          <a:xfrm>
            <a:off x="10636616" y="7730858"/>
            <a:ext cx="3324196" cy="914400"/>
          </a:xfrm>
          <a:prstGeom prst="roundRect">
            <a:avLst>
              <a:gd name="adj" fmla="val 4238"/>
            </a:avLst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kumimoji="1"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Hooks</a:t>
            </a:r>
            <a:endParaRPr kumimoji="1" lang="zh-CN" altLang="en-US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0" name="圆角矩形 39">
            <a:extLst>
              <a:ext uri="{FF2B5EF4-FFF2-40B4-BE49-F238E27FC236}">
                <a16:creationId xmlns:a16="http://schemas.microsoft.com/office/drawing/2014/main" id="{A7B3B0DB-675A-114B-A518-105E787A6396}"/>
              </a:ext>
            </a:extLst>
          </p:cNvPr>
          <p:cNvSpPr/>
          <p:nvPr/>
        </p:nvSpPr>
        <p:spPr>
          <a:xfrm>
            <a:off x="14376132" y="7740327"/>
            <a:ext cx="3324196" cy="914400"/>
          </a:xfrm>
          <a:prstGeom prst="roundRect">
            <a:avLst>
              <a:gd name="adj" fmla="val 4238"/>
            </a:avLst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kumimoji="1"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Fiber</a:t>
            </a:r>
            <a:endParaRPr kumimoji="1" lang="zh-CN" altLang="en-US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183983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13D2021-4351-0C42-8133-EC52780752A8}"/>
              </a:ext>
            </a:extLst>
          </p:cNvPr>
          <p:cNvSpPr txBox="1"/>
          <p:nvPr/>
        </p:nvSpPr>
        <p:spPr>
          <a:xfrm>
            <a:off x="9166302" y="289932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4E93FB2-2665-8A49-A0A5-5ACE7413297E}"/>
              </a:ext>
            </a:extLst>
          </p:cNvPr>
          <p:cNvSpPr txBox="1"/>
          <p:nvPr/>
        </p:nvSpPr>
        <p:spPr>
          <a:xfrm>
            <a:off x="8898673" y="-289932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4944A0E-89D7-1B43-9491-CACDFA50A63F}"/>
              </a:ext>
            </a:extLst>
          </p:cNvPr>
          <p:cNvSpPr txBox="1"/>
          <p:nvPr/>
        </p:nvSpPr>
        <p:spPr>
          <a:xfrm>
            <a:off x="12313920" y="-2895600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7D66C91-BCFE-204C-84F3-3CB4F5201D31}"/>
              </a:ext>
            </a:extLst>
          </p:cNvPr>
          <p:cNvSpPr txBox="1"/>
          <p:nvPr/>
        </p:nvSpPr>
        <p:spPr>
          <a:xfrm>
            <a:off x="1437861" y="759941"/>
            <a:ext cx="7275444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en" altLang="zh-CN" sz="8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Virtual DOM</a:t>
            </a:r>
            <a:endParaRPr kumimoji="1" lang="zh-CN" altLang="en-US" sz="8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6A28EE07-5E63-184D-8FDC-803CAA9614F9}"/>
              </a:ext>
            </a:extLst>
          </p:cNvPr>
          <p:cNvSpPr/>
          <p:nvPr/>
        </p:nvSpPr>
        <p:spPr>
          <a:xfrm>
            <a:off x="1603855" y="2470992"/>
            <a:ext cx="2389492" cy="851186"/>
          </a:xfrm>
          <a:prstGeom prst="roundRect">
            <a:avLst/>
          </a:prstGeom>
          <a:solidFill>
            <a:srgbClr val="00A2FF"/>
          </a:solidFill>
        </p:spPr>
        <p:txBody>
          <a:bodyPr wrap="square" rtlCol="0" anchor="ctr">
            <a:noAutofit/>
          </a:bodyPr>
          <a:lstStyle/>
          <a:p>
            <a:r>
              <a:rPr kumimoji="1" lang="en-US" altLang="zh-CN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Vnode</a:t>
            </a:r>
            <a:endParaRPr kumimoji="1" lang="en-US" altLang="zh-CN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140CA587-0432-174B-A2BF-111F34F49DB1}"/>
              </a:ext>
            </a:extLst>
          </p:cNvPr>
          <p:cNvSpPr/>
          <p:nvPr/>
        </p:nvSpPr>
        <p:spPr>
          <a:xfrm>
            <a:off x="3439140" y="11906970"/>
            <a:ext cx="577468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Vnode</a:t>
            </a:r>
            <a:r>
              <a:rPr lang="zh-CN" altLang="e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构造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函数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C485A2ED-9929-8B4B-B27B-1BB983EDC8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7427" y="4118829"/>
            <a:ext cx="10384813" cy="7398331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4549B78E-DADA-0E40-AF56-BD8D9FEA8E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5959" y="4118829"/>
            <a:ext cx="5702204" cy="7392913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185A4ED0-805B-1449-98C8-575E1D9B3113}"/>
              </a:ext>
            </a:extLst>
          </p:cNvPr>
          <p:cNvSpPr/>
          <p:nvPr/>
        </p:nvSpPr>
        <p:spPr>
          <a:xfrm>
            <a:off x="10580168" y="11906970"/>
            <a:ext cx="577468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createElement</a:t>
            </a:r>
            <a:endParaRPr lang="zh-CN" altLang="en-US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C6154F83-43FB-214C-AB21-7CA762BCA70F}"/>
              </a:ext>
            </a:extLst>
          </p:cNvPr>
          <p:cNvSpPr/>
          <p:nvPr/>
        </p:nvSpPr>
        <p:spPr>
          <a:xfrm>
            <a:off x="4302740" y="2490856"/>
            <a:ext cx="577468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create</a:t>
            </a:r>
            <a:endParaRPr lang="zh-CN" altLang="en-US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411022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13D2021-4351-0C42-8133-EC52780752A8}"/>
              </a:ext>
            </a:extLst>
          </p:cNvPr>
          <p:cNvSpPr txBox="1"/>
          <p:nvPr/>
        </p:nvSpPr>
        <p:spPr>
          <a:xfrm>
            <a:off x="9166302" y="289932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4E93FB2-2665-8A49-A0A5-5ACE7413297E}"/>
              </a:ext>
            </a:extLst>
          </p:cNvPr>
          <p:cNvSpPr txBox="1"/>
          <p:nvPr/>
        </p:nvSpPr>
        <p:spPr>
          <a:xfrm>
            <a:off x="8898673" y="-289932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4944A0E-89D7-1B43-9491-CACDFA50A63F}"/>
              </a:ext>
            </a:extLst>
          </p:cNvPr>
          <p:cNvSpPr txBox="1"/>
          <p:nvPr/>
        </p:nvSpPr>
        <p:spPr>
          <a:xfrm>
            <a:off x="12313920" y="-2895600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7D66C91-BCFE-204C-84F3-3CB4F5201D31}"/>
              </a:ext>
            </a:extLst>
          </p:cNvPr>
          <p:cNvSpPr txBox="1"/>
          <p:nvPr/>
        </p:nvSpPr>
        <p:spPr>
          <a:xfrm>
            <a:off x="1437861" y="759941"/>
            <a:ext cx="7275444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en" altLang="zh-CN" sz="8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Virtual DOM</a:t>
            </a:r>
            <a:endParaRPr kumimoji="1" lang="zh-CN" altLang="en-US" sz="8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6A28EE07-5E63-184D-8FDC-803CAA9614F9}"/>
              </a:ext>
            </a:extLst>
          </p:cNvPr>
          <p:cNvSpPr/>
          <p:nvPr/>
        </p:nvSpPr>
        <p:spPr>
          <a:xfrm>
            <a:off x="1603855" y="2387599"/>
            <a:ext cx="2389492" cy="914400"/>
          </a:xfrm>
          <a:prstGeom prst="roundRect">
            <a:avLst/>
          </a:prstGeom>
          <a:solidFill>
            <a:srgbClr val="00A2FF"/>
          </a:solidFill>
        </p:spPr>
        <p:txBody>
          <a:bodyPr wrap="square" rtlCol="0" anchor="ctr">
            <a:noAutofit/>
          </a:bodyPr>
          <a:lstStyle/>
          <a:p>
            <a:r>
              <a:rPr kumimoji="1" lang="en-US" altLang="zh-CN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Vnode</a:t>
            </a:r>
            <a:endParaRPr kumimoji="1" lang="en-US" altLang="zh-CN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C6154F83-43FB-214C-AB21-7CA762BCA70F}"/>
              </a:ext>
            </a:extLst>
          </p:cNvPr>
          <p:cNvSpPr/>
          <p:nvPr/>
        </p:nvSpPr>
        <p:spPr>
          <a:xfrm>
            <a:off x="4302740" y="2490856"/>
            <a:ext cx="577468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patch</a:t>
            </a:r>
            <a:endParaRPr lang="zh-CN" altLang="en-US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FC01562-1A48-BA4E-BE1B-FFCF1C80F1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1809" y="4015257"/>
            <a:ext cx="13661545" cy="6921849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A64723AD-9DF4-5841-9278-5A23CC4DD2C9}"/>
              </a:ext>
            </a:extLst>
          </p:cNvPr>
          <p:cNvSpPr/>
          <p:nvPr/>
        </p:nvSpPr>
        <p:spPr>
          <a:xfrm>
            <a:off x="16647140" y="6592467"/>
            <a:ext cx="577468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初次渲染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0F299668-7E8C-C44A-806E-0484574C43AC}"/>
              </a:ext>
            </a:extLst>
          </p:cNvPr>
          <p:cNvSpPr/>
          <p:nvPr/>
        </p:nvSpPr>
        <p:spPr>
          <a:xfrm>
            <a:off x="16647139" y="8548267"/>
            <a:ext cx="577468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更新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13D38F38-9B95-7045-9E51-D09C1A974EEB}"/>
              </a:ext>
            </a:extLst>
          </p:cNvPr>
          <p:cNvSpPr/>
          <p:nvPr/>
        </p:nvSpPr>
        <p:spPr>
          <a:xfrm>
            <a:off x="16647138" y="7570367"/>
            <a:ext cx="577468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Hydrate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补水渲染</a:t>
            </a:r>
          </a:p>
        </p:txBody>
      </p:sp>
    </p:spTree>
    <p:extLst>
      <p:ext uri="{BB962C8B-B14F-4D97-AF65-F5344CB8AC3E}">
        <p14:creationId xmlns:p14="http://schemas.microsoft.com/office/powerpoint/2010/main" val="23907138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13D2021-4351-0C42-8133-EC52780752A8}"/>
              </a:ext>
            </a:extLst>
          </p:cNvPr>
          <p:cNvSpPr txBox="1"/>
          <p:nvPr/>
        </p:nvSpPr>
        <p:spPr>
          <a:xfrm>
            <a:off x="9166302" y="289932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4E93FB2-2665-8A49-A0A5-5ACE7413297E}"/>
              </a:ext>
            </a:extLst>
          </p:cNvPr>
          <p:cNvSpPr txBox="1"/>
          <p:nvPr/>
        </p:nvSpPr>
        <p:spPr>
          <a:xfrm>
            <a:off x="8898673" y="-289932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4944A0E-89D7-1B43-9491-CACDFA50A63F}"/>
              </a:ext>
            </a:extLst>
          </p:cNvPr>
          <p:cNvSpPr txBox="1"/>
          <p:nvPr/>
        </p:nvSpPr>
        <p:spPr>
          <a:xfrm>
            <a:off x="12313920" y="-2895600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7D66C91-BCFE-204C-84F3-3CB4F5201D31}"/>
              </a:ext>
            </a:extLst>
          </p:cNvPr>
          <p:cNvSpPr txBox="1"/>
          <p:nvPr/>
        </p:nvSpPr>
        <p:spPr>
          <a:xfrm>
            <a:off x="1437861" y="759941"/>
            <a:ext cx="7275444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en" altLang="zh-CN" sz="8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Virtual DOM</a:t>
            </a:r>
            <a:endParaRPr kumimoji="1" lang="zh-CN" altLang="en-US" sz="8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6A28EE07-5E63-184D-8FDC-803CAA9614F9}"/>
              </a:ext>
            </a:extLst>
          </p:cNvPr>
          <p:cNvSpPr/>
          <p:nvPr/>
        </p:nvSpPr>
        <p:spPr>
          <a:xfrm>
            <a:off x="1577008" y="2128897"/>
            <a:ext cx="3902425" cy="1069524"/>
          </a:xfrm>
          <a:prstGeom prst="roundRect">
            <a:avLst/>
          </a:prstGeom>
          <a:solidFill>
            <a:srgbClr val="00A2FF"/>
          </a:solidFill>
        </p:spPr>
        <p:txBody>
          <a:bodyPr wrap="square" rtlCol="0" anchor="ctr">
            <a:noAutofit/>
          </a:bodyPr>
          <a:lstStyle/>
          <a:p>
            <a:r>
              <a:rPr kumimoji="1"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patch</a:t>
            </a:r>
            <a:r>
              <a:rPr kumimoji="1"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原理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A64723AD-9DF4-5841-9278-5A23CC4DD2C9}"/>
              </a:ext>
            </a:extLst>
          </p:cNvPr>
          <p:cNvSpPr/>
          <p:nvPr/>
        </p:nvSpPr>
        <p:spPr>
          <a:xfrm>
            <a:off x="1437861" y="4657397"/>
            <a:ext cx="12996561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patch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函数接收</a:t>
            </a:r>
            <a:r>
              <a:rPr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6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个参数：</a:t>
            </a:r>
          </a:p>
          <a:p>
            <a:pPr algn="l"/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oldVnode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: 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旧的虚拟节点或旧的真实</a:t>
            </a:r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dom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节点</a:t>
            </a:r>
          </a:p>
          <a:p>
            <a:pPr algn="l"/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vnode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: 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新的虚拟节点</a:t>
            </a:r>
          </a:p>
          <a:p>
            <a:pPr algn="l"/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hydrating: 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是否要跟真是</a:t>
            </a:r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dom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混合</a:t>
            </a:r>
          </a:p>
          <a:p>
            <a:pPr algn="l"/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removeOnly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: 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特殊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flag</a:t>
            </a:r>
            <a:r>
              <a:rPr lang="zh-CN" altLang="e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用于</a:t>
            </a:r>
            <a:r>
              <a:rPr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&lt;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transition-group&gt;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组件</a:t>
            </a:r>
          </a:p>
          <a:p>
            <a:pPr algn="l"/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parentElm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: 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父节点</a:t>
            </a:r>
          </a:p>
          <a:p>
            <a:pPr algn="l"/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refElm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: 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新节点将插入到</a:t>
            </a:r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refElm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之前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7C7B15F-F420-FB4D-86F6-15B526463B52}"/>
              </a:ext>
            </a:extLst>
          </p:cNvPr>
          <p:cNvSpPr/>
          <p:nvPr/>
        </p:nvSpPr>
        <p:spPr>
          <a:xfrm>
            <a:off x="15482100" y="1807400"/>
            <a:ext cx="729322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patch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提供了</a:t>
            </a:r>
            <a:r>
              <a:rPr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5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个生命周期钩子</a:t>
            </a:r>
            <a:r>
              <a:rPr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  <a:endParaRPr lang="zh-CN" altLang="en-US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D1600368-2459-4842-8464-071D7DD7DE12}"/>
              </a:ext>
            </a:extLst>
          </p:cNvPr>
          <p:cNvSpPr/>
          <p:nvPr/>
        </p:nvSpPr>
        <p:spPr>
          <a:xfrm>
            <a:off x="1437861" y="3646812"/>
            <a:ext cx="1292715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patch (</a:t>
            </a:r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oldVnode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, </a:t>
            </a:r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vnode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, hydrating, </a:t>
            </a:r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removeOnly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630CA5C1-FA71-694F-B766-84B428C45AB5}"/>
              </a:ext>
            </a:extLst>
          </p:cNvPr>
          <p:cNvSpPr/>
          <p:nvPr/>
        </p:nvSpPr>
        <p:spPr>
          <a:xfrm>
            <a:off x="15482100" y="7718619"/>
            <a:ext cx="7730544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这些钩子是提供给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Vue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内部的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directives/ref/</a:t>
            </a:r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attrs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/style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等模块使用的，方便这些模块在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patch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的不同阶段进行相应的操作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836DA5A-5350-6A47-A742-B02B90A301B8}"/>
              </a:ext>
            </a:extLst>
          </p:cNvPr>
          <p:cNvSpPr/>
          <p:nvPr/>
        </p:nvSpPr>
        <p:spPr>
          <a:xfrm>
            <a:off x="1577008" y="10273164"/>
            <a:ext cx="857415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vnode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也提供了生命周期钩子：</a:t>
            </a:r>
          </a:p>
        </p:txBody>
      </p:sp>
      <p:sp>
        <p:nvSpPr>
          <p:cNvPr id="20" name="圆角矩形 19">
            <a:extLst>
              <a:ext uri="{FF2B5EF4-FFF2-40B4-BE49-F238E27FC236}">
                <a16:creationId xmlns:a16="http://schemas.microsoft.com/office/drawing/2014/main" id="{DDA55F4E-583A-654B-AAA3-9A8406F0BD38}"/>
              </a:ext>
            </a:extLst>
          </p:cNvPr>
          <p:cNvSpPr/>
          <p:nvPr/>
        </p:nvSpPr>
        <p:spPr>
          <a:xfrm>
            <a:off x="1508649" y="11206442"/>
            <a:ext cx="5225116" cy="851186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 anchor="ctr">
            <a:noAutofit/>
          </a:bodyPr>
          <a:lstStyle/>
          <a:p>
            <a:r>
              <a:rPr lang="en-US" altLang="zh-CN" sz="32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1. </a:t>
            </a:r>
            <a:r>
              <a:rPr lang="en" altLang="zh-CN" sz="32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init</a:t>
            </a:r>
            <a:r>
              <a:rPr lang="en" altLang="zh-CN" sz="32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: </a:t>
            </a:r>
            <a:r>
              <a:rPr lang="en" altLang="zh-CN" sz="32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vdom</a:t>
            </a:r>
            <a:r>
              <a:rPr lang="zh-CN" altLang="en-US" sz="32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初始化时</a:t>
            </a:r>
          </a:p>
        </p:txBody>
      </p:sp>
      <p:sp>
        <p:nvSpPr>
          <p:cNvPr id="21" name="圆角矩形 20">
            <a:extLst>
              <a:ext uri="{FF2B5EF4-FFF2-40B4-BE49-F238E27FC236}">
                <a16:creationId xmlns:a16="http://schemas.microsoft.com/office/drawing/2014/main" id="{F01CD88B-FF81-114E-9E5E-CEFCA88F119E}"/>
              </a:ext>
            </a:extLst>
          </p:cNvPr>
          <p:cNvSpPr/>
          <p:nvPr/>
        </p:nvSpPr>
        <p:spPr>
          <a:xfrm>
            <a:off x="6999127" y="11207880"/>
            <a:ext cx="5205458" cy="851186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 anchor="ctr">
            <a:noAutofit/>
          </a:bodyPr>
          <a:lstStyle/>
          <a:p>
            <a:r>
              <a:rPr lang="en" altLang="zh-CN" sz="32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2. create: </a:t>
            </a:r>
            <a:r>
              <a:rPr lang="en" altLang="zh-CN" sz="32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vdom</a:t>
            </a:r>
            <a:r>
              <a:rPr lang="zh-CN" altLang="en-US" sz="32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创建时</a:t>
            </a:r>
          </a:p>
        </p:txBody>
      </p:sp>
      <p:sp>
        <p:nvSpPr>
          <p:cNvPr id="22" name="圆角矩形 21">
            <a:extLst>
              <a:ext uri="{FF2B5EF4-FFF2-40B4-BE49-F238E27FC236}">
                <a16:creationId xmlns:a16="http://schemas.microsoft.com/office/drawing/2014/main" id="{03F918B3-EBEF-724B-8BD6-9DA84A25DAFA}"/>
              </a:ext>
            </a:extLst>
          </p:cNvPr>
          <p:cNvSpPr/>
          <p:nvPr/>
        </p:nvSpPr>
        <p:spPr>
          <a:xfrm>
            <a:off x="12474604" y="11206442"/>
            <a:ext cx="5065417" cy="851186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 anchor="ctr">
            <a:noAutofit/>
          </a:bodyPr>
          <a:lstStyle/>
          <a:p>
            <a:r>
              <a:rPr lang="en" altLang="zh-CN" sz="32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3. </a:t>
            </a:r>
            <a:r>
              <a:rPr lang="en" altLang="zh-CN" sz="32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prepatch</a:t>
            </a:r>
            <a:r>
              <a:rPr lang="en" altLang="zh-CN" sz="32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: patch</a:t>
            </a:r>
            <a:r>
              <a:rPr lang="zh-CN" altLang="en-US" sz="32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之前</a:t>
            </a:r>
          </a:p>
        </p:txBody>
      </p:sp>
      <p:sp>
        <p:nvSpPr>
          <p:cNvPr id="23" name="圆角矩形 22">
            <a:extLst>
              <a:ext uri="{FF2B5EF4-FFF2-40B4-BE49-F238E27FC236}">
                <a16:creationId xmlns:a16="http://schemas.microsoft.com/office/drawing/2014/main" id="{C4BC2310-ABF3-054C-AF1E-1272A92E26B7}"/>
              </a:ext>
            </a:extLst>
          </p:cNvPr>
          <p:cNvSpPr/>
          <p:nvPr/>
        </p:nvSpPr>
        <p:spPr>
          <a:xfrm>
            <a:off x="17809720" y="11206442"/>
            <a:ext cx="5225118" cy="851186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 anchor="ctr">
            <a:noAutofit/>
          </a:bodyPr>
          <a:lstStyle/>
          <a:p>
            <a:r>
              <a:rPr lang="en" altLang="zh-CN" sz="32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4. insert: </a:t>
            </a:r>
            <a:r>
              <a:rPr lang="en" altLang="zh-CN" sz="32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vdom</a:t>
            </a:r>
            <a:r>
              <a:rPr lang="zh-CN" altLang="en-US" sz="32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插入后</a:t>
            </a:r>
            <a:endParaRPr lang="en-US" altLang="zh-CN" sz="32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4" name="圆角矩形 23">
            <a:extLst>
              <a:ext uri="{FF2B5EF4-FFF2-40B4-BE49-F238E27FC236}">
                <a16:creationId xmlns:a16="http://schemas.microsoft.com/office/drawing/2014/main" id="{C334E34D-0438-CA4B-9D4A-549649E4C640}"/>
              </a:ext>
            </a:extLst>
          </p:cNvPr>
          <p:cNvSpPr/>
          <p:nvPr/>
        </p:nvSpPr>
        <p:spPr>
          <a:xfrm>
            <a:off x="1508648" y="12222366"/>
            <a:ext cx="5225117" cy="851186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 anchor="ctr">
            <a:noAutofit/>
          </a:bodyPr>
          <a:lstStyle/>
          <a:p>
            <a:r>
              <a:rPr lang="en" altLang="zh-CN" sz="32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5. update: </a:t>
            </a:r>
            <a:r>
              <a:rPr lang="en" altLang="zh-CN" sz="32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vdom</a:t>
            </a:r>
            <a:r>
              <a:rPr lang="zh-CN" altLang="en-US" sz="32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更新前</a:t>
            </a:r>
          </a:p>
        </p:txBody>
      </p:sp>
      <p:sp>
        <p:nvSpPr>
          <p:cNvPr id="25" name="圆角矩形 24">
            <a:extLst>
              <a:ext uri="{FF2B5EF4-FFF2-40B4-BE49-F238E27FC236}">
                <a16:creationId xmlns:a16="http://schemas.microsoft.com/office/drawing/2014/main" id="{D5B0EE14-C1E6-B847-A397-349C817F448E}"/>
              </a:ext>
            </a:extLst>
          </p:cNvPr>
          <p:cNvSpPr/>
          <p:nvPr/>
        </p:nvSpPr>
        <p:spPr>
          <a:xfrm>
            <a:off x="6999127" y="12222366"/>
            <a:ext cx="5205458" cy="851186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 anchor="ctr">
            <a:noAutofit/>
          </a:bodyPr>
          <a:lstStyle/>
          <a:p>
            <a:r>
              <a:rPr lang="en" altLang="zh-CN" sz="32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6. </a:t>
            </a:r>
            <a:r>
              <a:rPr lang="en" altLang="zh-CN" sz="32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postpatch</a:t>
            </a:r>
            <a:r>
              <a:rPr lang="en" altLang="zh-CN" sz="32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: patch</a:t>
            </a:r>
            <a:r>
              <a:rPr lang="zh-CN" altLang="en-US" sz="32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之后</a:t>
            </a:r>
          </a:p>
        </p:txBody>
      </p:sp>
      <p:sp>
        <p:nvSpPr>
          <p:cNvPr id="26" name="圆角矩形 25">
            <a:extLst>
              <a:ext uri="{FF2B5EF4-FFF2-40B4-BE49-F238E27FC236}">
                <a16:creationId xmlns:a16="http://schemas.microsoft.com/office/drawing/2014/main" id="{66C3759D-FC96-9840-A40B-E64A12DC90B6}"/>
              </a:ext>
            </a:extLst>
          </p:cNvPr>
          <p:cNvSpPr/>
          <p:nvPr/>
        </p:nvSpPr>
        <p:spPr>
          <a:xfrm>
            <a:off x="12474604" y="12222366"/>
            <a:ext cx="5078229" cy="851186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 anchor="ctr">
            <a:noAutofit/>
          </a:bodyPr>
          <a:lstStyle/>
          <a:p>
            <a:r>
              <a:rPr lang="en" altLang="zh-CN" sz="32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7. remove: </a:t>
            </a:r>
            <a:r>
              <a:rPr lang="en" altLang="zh-CN" sz="32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vdom</a:t>
            </a:r>
            <a:r>
              <a:rPr lang="zh-CN" altLang="en-US" sz="32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移除时</a:t>
            </a:r>
          </a:p>
        </p:txBody>
      </p:sp>
      <p:sp>
        <p:nvSpPr>
          <p:cNvPr id="27" name="圆角矩形 26">
            <a:extLst>
              <a:ext uri="{FF2B5EF4-FFF2-40B4-BE49-F238E27FC236}">
                <a16:creationId xmlns:a16="http://schemas.microsoft.com/office/drawing/2014/main" id="{9452EEEF-81E9-6340-AF7F-25B27EBF21C2}"/>
              </a:ext>
            </a:extLst>
          </p:cNvPr>
          <p:cNvSpPr/>
          <p:nvPr/>
        </p:nvSpPr>
        <p:spPr>
          <a:xfrm>
            <a:off x="17815133" y="12258713"/>
            <a:ext cx="5225118" cy="851186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 anchor="ctr">
            <a:noAutofit/>
          </a:bodyPr>
          <a:lstStyle/>
          <a:p>
            <a:r>
              <a:rPr lang="en" altLang="zh-CN" sz="32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8. destroy: </a:t>
            </a:r>
            <a:r>
              <a:rPr lang="en" altLang="zh-CN" sz="32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vdom</a:t>
            </a:r>
            <a:r>
              <a:rPr lang="zh-CN" altLang="en-US" sz="32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销毁时</a:t>
            </a:r>
          </a:p>
        </p:txBody>
      </p:sp>
      <p:sp>
        <p:nvSpPr>
          <p:cNvPr id="28" name="圆角矩形 27">
            <a:extLst>
              <a:ext uri="{FF2B5EF4-FFF2-40B4-BE49-F238E27FC236}">
                <a16:creationId xmlns:a16="http://schemas.microsoft.com/office/drawing/2014/main" id="{B0EF50EB-79AA-CD48-9015-7461C388BE88}"/>
              </a:ext>
            </a:extLst>
          </p:cNvPr>
          <p:cNvSpPr/>
          <p:nvPr/>
        </p:nvSpPr>
        <p:spPr>
          <a:xfrm>
            <a:off x="15554621" y="2680024"/>
            <a:ext cx="5225116" cy="851186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 anchor="ctr">
            <a:noAutofit/>
          </a:bodyPr>
          <a:lstStyle/>
          <a:p>
            <a:r>
              <a:rPr lang="en-US" altLang="zh-CN" sz="32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1. </a:t>
            </a:r>
            <a:r>
              <a:rPr lang="en" altLang="zh-CN" sz="32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create: </a:t>
            </a:r>
            <a:r>
              <a:rPr lang="zh-CN" altLang="en-US" sz="32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创建</a:t>
            </a:r>
            <a:r>
              <a:rPr lang="en" altLang="zh-CN" sz="32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patch</a:t>
            </a:r>
            <a:r>
              <a:rPr lang="zh-CN" altLang="en-US" sz="32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时</a:t>
            </a:r>
          </a:p>
        </p:txBody>
      </p:sp>
      <p:sp>
        <p:nvSpPr>
          <p:cNvPr id="29" name="圆角矩形 28">
            <a:extLst>
              <a:ext uri="{FF2B5EF4-FFF2-40B4-BE49-F238E27FC236}">
                <a16:creationId xmlns:a16="http://schemas.microsoft.com/office/drawing/2014/main" id="{1C1B1727-4DCF-1546-9DD5-81D414C6372C}"/>
              </a:ext>
            </a:extLst>
          </p:cNvPr>
          <p:cNvSpPr/>
          <p:nvPr/>
        </p:nvSpPr>
        <p:spPr>
          <a:xfrm>
            <a:off x="15554621" y="3672798"/>
            <a:ext cx="5225116" cy="851186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 anchor="ctr">
            <a:noAutofit/>
          </a:bodyPr>
          <a:lstStyle/>
          <a:p>
            <a:r>
              <a:rPr lang="en-US" altLang="zh-CN" sz="32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2. </a:t>
            </a:r>
            <a:r>
              <a:rPr lang="en" altLang="zh-CN" sz="32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activate: </a:t>
            </a:r>
            <a:r>
              <a:rPr lang="zh-CN" altLang="en-US" sz="32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激活组件时</a:t>
            </a:r>
          </a:p>
        </p:txBody>
      </p:sp>
      <p:sp>
        <p:nvSpPr>
          <p:cNvPr id="30" name="圆角矩形 29">
            <a:extLst>
              <a:ext uri="{FF2B5EF4-FFF2-40B4-BE49-F238E27FC236}">
                <a16:creationId xmlns:a16="http://schemas.microsoft.com/office/drawing/2014/main" id="{2AC18CDC-AB2A-444E-BEA2-DF5ED378588A}"/>
              </a:ext>
            </a:extLst>
          </p:cNvPr>
          <p:cNvSpPr/>
          <p:nvPr/>
        </p:nvSpPr>
        <p:spPr>
          <a:xfrm>
            <a:off x="15554621" y="4643785"/>
            <a:ext cx="5225116" cy="851186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 anchor="ctr">
            <a:noAutofit/>
          </a:bodyPr>
          <a:lstStyle/>
          <a:p>
            <a:r>
              <a:rPr lang="en-US" altLang="zh-CN" sz="32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3. </a:t>
            </a:r>
            <a:r>
              <a:rPr lang="en" altLang="zh-CN" sz="32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update: </a:t>
            </a:r>
            <a:r>
              <a:rPr lang="zh-CN" altLang="en-US" sz="32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更新节点时</a:t>
            </a:r>
          </a:p>
        </p:txBody>
      </p:sp>
      <p:sp>
        <p:nvSpPr>
          <p:cNvPr id="31" name="圆角矩形 30">
            <a:extLst>
              <a:ext uri="{FF2B5EF4-FFF2-40B4-BE49-F238E27FC236}">
                <a16:creationId xmlns:a16="http://schemas.microsoft.com/office/drawing/2014/main" id="{B3419F32-FC5D-884B-9174-40C1FB1D9153}"/>
              </a:ext>
            </a:extLst>
          </p:cNvPr>
          <p:cNvSpPr/>
          <p:nvPr/>
        </p:nvSpPr>
        <p:spPr>
          <a:xfrm>
            <a:off x="15554621" y="5611943"/>
            <a:ext cx="5225116" cy="851186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 anchor="ctr">
            <a:noAutofit/>
          </a:bodyPr>
          <a:lstStyle/>
          <a:p>
            <a:r>
              <a:rPr lang="en-US" altLang="zh-CN" sz="32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4. </a:t>
            </a:r>
            <a:r>
              <a:rPr lang="en" altLang="zh-CN" sz="32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remove: </a:t>
            </a:r>
            <a:r>
              <a:rPr lang="zh-CN" altLang="en-US" sz="32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移除节点时</a:t>
            </a:r>
          </a:p>
        </p:txBody>
      </p:sp>
      <p:sp>
        <p:nvSpPr>
          <p:cNvPr id="32" name="圆角矩形 31">
            <a:extLst>
              <a:ext uri="{FF2B5EF4-FFF2-40B4-BE49-F238E27FC236}">
                <a16:creationId xmlns:a16="http://schemas.microsoft.com/office/drawing/2014/main" id="{65ED374E-FBAD-DB44-A531-E61C654D58CF}"/>
              </a:ext>
            </a:extLst>
          </p:cNvPr>
          <p:cNvSpPr/>
          <p:nvPr/>
        </p:nvSpPr>
        <p:spPr>
          <a:xfrm>
            <a:off x="15554621" y="6592987"/>
            <a:ext cx="5225116" cy="851186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 anchor="ctr">
            <a:noAutofit/>
          </a:bodyPr>
          <a:lstStyle/>
          <a:p>
            <a:r>
              <a:rPr lang="en-US" altLang="zh-CN" sz="32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5. </a:t>
            </a:r>
            <a:r>
              <a:rPr lang="en" altLang="zh-CN" sz="32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destroy: </a:t>
            </a:r>
            <a:r>
              <a:rPr lang="zh-CN" altLang="en-US" sz="32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销毁节点时</a:t>
            </a:r>
          </a:p>
        </p:txBody>
      </p:sp>
    </p:spTree>
    <p:extLst>
      <p:ext uri="{BB962C8B-B14F-4D97-AF65-F5344CB8AC3E}">
        <p14:creationId xmlns:p14="http://schemas.microsoft.com/office/powerpoint/2010/main" val="29971815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13D2021-4351-0C42-8133-EC52780752A8}"/>
              </a:ext>
            </a:extLst>
          </p:cNvPr>
          <p:cNvSpPr txBox="1"/>
          <p:nvPr/>
        </p:nvSpPr>
        <p:spPr>
          <a:xfrm>
            <a:off x="9166302" y="289932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4E93FB2-2665-8A49-A0A5-5ACE7413297E}"/>
              </a:ext>
            </a:extLst>
          </p:cNvPr>
          <p:cNvSpPr txBox="1"/>
          <p:nvPr/>
        </p:nvSpPr>
        <p:spPr>
          <a:xfrm>
            <a:off x="8898673" y="-289932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4944A0E-89D7-1B43-9491-CACDFA50A63F}"/>
              </a:ext>
            </a:extLst>
          </p:cNvPr>
          <p:cNvSpPr txBox="1"/>
          <p:nvPr/>
        </p:nvSpPr>
        <p:spPr>
          <a:xfrm>
            <a:off x="12313920" y="-2895600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7D66C91-BCFE-204C-84F3-3CB4F5201D31}"/>
              </a:ext>
            </a:extLst>
          </p:cNvPr>
          <p:cNvSpPr txBox="1"/>
          <p:nvPr/>
        </p:nvSpPr>
        <p:spPr>
          <a:xfrm>
            <a:off x="1437861" y="759941"/>
            <a:ext cx="7275444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en" altLang="zh-CN" sz="8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Virtual DOM</a:t>
            </a:r>
            <a:endParaRPr kumimoji="1" lang="zh-CN" altLang="en-US" sz="8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6A28EE07-5E63-184D-8FDC-803CAA9614F9}"/>
              </a:ext>
            </a:extLst>
          </p:cNvPr>
          <p:cNvSpPr/>
          <p:nvPr/>
        </p:nvSpPr>
        <p:spPr>
          <a:xfrm>
            <a:off x="1603855" y="2307829"/>
            <a:ext cx="2895600" cy="1054446"/>
          </a:xfrm>
          <a:prstGeom prst="roundRect">
            <a:avLst/>
          </a:prstGeom>
          <a:solidFill>
            <a:srgbClr val="00A2FF"/>
          </a:solidFill>
        </p:spPr>
        <p:txBody>
          <a:bodyPr wrap="square" rtlCol="0" anchor="ctr">
            <a:noAutofit/>
          </a:bodyPr>
          <a:lstStyle/>
          <a:p>
            <a:r>
              <a:rPr kumimoji="1" lang="en-US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Vnode</a:t>
            </a:r>
            <a:endParaRPr kumimoji="1" lang="en-US" altLang="zh-CN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C6154F83-43FB-214C-AB21-7CA762BCA70F}"/>
              </a:ext>
            </a:extLst>
          </p:cNvPr>
          <p:cNvSpPr/>
          <p:nvPr/>
        </p:nvSpPr>
        <p:spPr>
          <a:xfrm>
            <a:off x="8199509" y="2481109"/>
            <a:ext cx="345274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patch</a:t>
            </a:r>
            <a:endParaRPr lang="zh-CN" altLang="en-US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109668D-07C6-6645-9B67-28B5099A0F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58975" y="5753876"/>
            <a:ext cx="9306344" cy="3350743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0AEE2AF0-595F-4247-A9A6-67AB4D57D9CA}"/>
              </a:ext>
            </a:extLst>
          </p:cNvPr>
          <p:cNvSpPr/>
          <p:nvPr/>
        </p:nvSpPr>
        <p:spPr>
          <a:xfrm>
            <a:off x="1444829" y="4428234"/>
            <a:ext cx="21957894" cy="78483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" altLang="zh-CN" sz="36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patch</a:t>
            </a:r>
            <a:r>
              <a:rPr lang="zh-CN" altLang="en-US" sz="36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的策略：</a:t>
            </a:r>
          </a:p>
          <a:p>
            <a:pPr algn="l"/>
            <a:endParaRPr lang="en-US" altLang="zh-CN" sz="36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r>
              <a:rPr lang="en" altLang="zh-CN" sz="36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vnode</a:t>
            </a:r>
            <a:r>
              <a:rPr lang="zh-CN" altLang="en-US" sz="36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不存在但是</a:t>
            </a:r>
            <a:r>
              <a:rPr lang="en" altLang="zh-CN" sz="36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oldVnode</a:t>
            </a:r>
            <a:r>
              <a:rPr lang="zh-CN" altLang="en-US" sz="36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存在，销毁老节点，</a:t>
            </a:r>
            <a:endParaRPr lang="en-US" altLang="zh-CN" sz="36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r>
              <a:rPr lang="zh-CN" altLang="en-US" sz="36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调用</a:t>
            </a:r>
            <a:r>
              <a:rPr lang="en" altLang="zh-CN" sz="36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invokeDestroyHook</a:t>
            </a:r>
            <a:r>
              <a:rPr lang="en" altLang="zh-CN" sz="36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lang="en" altLang="zh-CN" sz="36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oldVnode</a:t>
            </a:r>
            <a:r>
              <a:rPr lang="en" altLang="zh-CN" sz="36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r>
              <a:rPr lang="zh-CN" altLang="en-US" sz="36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来进行销毁</a:t>
            </a:r>
            <a:endParaRPr lang="en-US" altLang="zh-CN" sz="36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endParaRPr lang="zh-CN" altLang="en-US" sz="36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r>
              <a:rPr lang="en" altLang="zh-CN" sz="36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oldVnode</a:t>
            </a:r>
            <a:r>
              <a:rPr lang="zh-CN" altLang="en-US" sz="36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不存在但是</a:t>
            </a:r>
            <a:r>
              <a:rPr lang="en" altLang="zh-CN" sz="36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vnode</a:t>
            </a:r>
            <a:r>
              <a:rPr lang="zh-CN" altLang="en-US" sz="36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存在，创建新节点，</a:t>
            </a:r>
            <a:endParaRPr lang="en-US" altLang="zh-CN" sz="36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r>
              <a:rPr lang="zh-CN" altLang="en-US" sz="36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调用</a:t>
            </a:r>
            <a:r>
              <a:rPr lang="en" altLang="zh-CN" sz="36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createElm</a:t>
            </a:r>
            <a:r>
              <a:rPr lang="zh-CN" altLang="en-US" sz="36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来创建新节点</a:t>
            </a:r>
            <a:endParaRPr lang="en-US" altLang="zh-CN" sz="36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endParaRPr lang="zh-CN" altLang="en-US" sz="36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r>
              <a:rPr lang="en" altLang="zh-CN" sz="36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vnode</a:t>
            </a:r>
            <a:r>
              <a:rPr lang="zh-CN" altLang="en-US" sz="36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和</a:t>
            </a:r>
            <a:r>
              <a:rPr lang="en" altLang="zh-CN" sz="36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oldVnode</a:t>
            </a:r>
            <a:r>
              <a:rPr lang="zh-CN" altLang="en-US" sz="36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都存在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zh-CN" altLang="en-US" sz="36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如果</a:t>
            </a:r>
            <a:r>
              <a:rPr lang="en" altLang="zh-CN" sz="36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oldVnode</a:t>
            </a:r>
            <a:r>
              <a:rPr lang="zh-CN" altLang="en-US" sz="36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和</a:t>
            </a:r>
            <a:r>
              <a:rPr lang="en" altLang="zh-CN" sz="36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vnode</a:t>
            </a:r>
            <a:r>
              <a:rPr lang="zh-CN" altLang="en-US" sz="36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是同一个节点，就调用</a:t>
            </a:r>
            <a:r>
              <a:rPr lang="en" altLang="zh-CN" sz="36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patchVnode</a:t>
            </a:r>
            <a:r>
              <a:rPr lang="zh-CN" altLang="en-US" sz="36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来进行</a:t>
            </a:r>
            <a:r>
              <a:rPr lang="en" altLang="zh-CN" sz="36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patch</a:t>
            </a:r>
          </a:p>
          <a:p>
            <a:pPr marL="457200" lvl="1" indent="0" algn="l"/>
            <a:endParaRPr lang="en" altLang="zh-CN" sz="36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zh-CN" altLang="en-US" sz="36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当</a:t>
            </a:r>
            <a:r>
              <a:rPr lang="en" altLang="zh-CN" sz="36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vnode</a:t>
            </a:r>
            <a:r>
              <a:rPr lang="zh-CN" altLang="en-US" sz="36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和</a:t>
            </a:r>
            <a:r>
              <a:rPr lang="en" altLang="zh-CN" sz="36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oldVnode</a:t>
            </a:r>
            <a:r>
              <a:rPr lang="zh-CN" altLang="en-US" sz="36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不是同一个节点时，如果</a:t>
            </a:r>
            <a:r>
              <a:rPr lang="en" altLang="zh-CN" sz="36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oldVnode</a:t>
            </a:r>
            <a:r>
              <a:rPr lang="zh-CN" altLang="en-US" sz="36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是真实</a:t>
            </a:r>
            <a:r>
              <a:rPr lang="en" altLang="zh-CN" sz="36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dom</a:t>
            </a:r>
            <a:r>
              <a:rPr lang="zh-CN" altLang="en-US" sz="36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节点或</a:t>
            </a:r>
            <a:r>
              <a:rPr lang="en" altLang="zh-CN" sz="36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hydrating</a:t>
            </a:r>
            <a:r>
              <a:rPr lang="zh-CN" altLang="en-US" sz="36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设置为</a:t>
            </a:r>
            <a:r>
              <a:rPr lang="en" altLang="zh-CN" sz="36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true</a:t>
            </a:r>
            <a:r>
              <a:rPr lang="zh-CN" altLang="en" sz="36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zh-CN" altLang="en-US" sz="36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需要用</a:t>
            </a:r>
            <a:r>
              <a:rPr lang="en" altLang="zh-CN" sz="36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hydrate</a:t>
            </a:r>
            <a:r>
              <a:rPr lang="zh-CN" altLang="en-US" sz="36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函数将虚拟</a:t>
            </a:r>
            <a:r>
              <a:rPr lang="en" altLang="zh-CN" sz="36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dom</a:t>
            </a:r>
            <a:r>
              <a:rPr lang="zh-CN" altLang="en-US" sz="36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和真实</a:t>
            </a:r>
            <a:r>
              <a:rPr lang="en" altLang="zh-CN" sz="36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dom</a:t>
            </a:r>
            <a:r>
              <a:rPr lang="zh-CN" altLang="en-US" sz="36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进行映射，然后将</a:t>
            </a:r>
            <a:r>
              <a:rPr lang="en" altLang="zh-CN" sz="36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oldVnode</a:t>
            </a:r>
            <a:r>
              <a:rPr lang="zh-CN" altLang="en-US" sz="36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设置为对应的虚拟</a:t>
            </a:r>
            <a:r>
              <a:rPr lang="en" altLang="zh-CN" sz="36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dom</a:t>
            </a:r>
            <a:r>
              <a:rPr lang="zh-CN" altLang="en" sz="36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zh-CN" altLang="en-US" sz="36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找到</a:t>
            </a:r>
            <a:r>
              <a:rPr lang="en" altLang="zh-CN" sz="36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oldVnode.elm</a:t>
            </a:r>
            <a:r>
              <a:rPr lang="zh-CN" altLang="en-US" sz="36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的父节点，根据</a:t>
            </a:r>
            <a:r>
              <a:rPr lang="en" altLang="zh-CN" sz="36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vnode</a:t>
            </a:r>
            <a:r>
              <a:rPr lang="zh-CN" altLang="en-US" sz="36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创建一个真实</a:t>
            </a:r>
            <a:r>
              <a:rPr lang="en" altLang="zh-CN" sz="36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dom</a:t>
            </a:r>
            <a:r>
              <a:rPr lang="zh-CN" altLang="en-US" sz="36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节点并插入到该父节点中</a:t>
            </a:r>
            <a:r>
              <a:rPr lang="en" altLang="zh-CN" sz="36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oldVnode.elm</a:t>
            </a:r>
            <a:r>
              <a:rPr lang="zh-CN" altLang="en-US" sz="36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的位置</a:t>
            </a:r>
            <a:endParaRPr lang="en-US" altLang="zh-CN" sz="36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0" name="圆角矩形 19">
            <a:extLst>
              <a:ext uri="{FF2B5EF4-FFF2-40B4-BE49-F238E27FC236}">
                <a16:creationId xmlns:a16="http://schemas.microsoft.com/office/drawing/2014/main" id="{448147AD-8941-7048-98C6-7E96CBCBFD33}"/>
              </a:ext>
            </a:extLst>
          </p:cNvPr>
          <p:cNvSpPr/>
          <p:nvPr/>
        </p:nvSpPr>
        <p:spPr>
          <a:xfrm>
            <a:off x="5075582" y="2344632"/>
            <a:ext cx="3452739" cy="1034518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 anchor="ctr">
            <a:noAutofit/>
          </a:bodyPr>
          <a:lstStyle/>
          <a:p>
            <a:r>
              <a:rPr kumimoji="1" lang="en-US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snabbdom</a:t>
            </a:r>
            <a:endParaRPr kumimoji="1" lang="en-US" altLang="zh-CN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481340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13D2021-4351-0C42-8133-EC52780752A8}"/>
              </a:ext>
            </a:extLst>
          </p:cNvPr>
          <p:cNvSpPr txBox="1"/>
          <p:nvPr/>
        </p:nvSpPr>
        <p:spPr>
          <a:xfrm>
            <a:off x="9166302" y="289932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4E93FB2-2665-8A49-A0A5-5ACE7413297E}"/>
              </a:ext>
            </a:extLst>
          </p:cNvPr>
          <p:cNvSpPr txBox="1"/>
          <p:nvPr/>
        </p:nvSpPr>
        <p:spPr>
          <a:xfrm>
            <a:off x="8898673" y="-289932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4944A0E-89D7-1B43-9491-CACDFA50A63F}"/>
              </a:ext>
            </a:extLst>
          </p:cNvPr>
          <p:cNvSpPr txBox="1"/>
          <p:nvPr/>
        </p:nvSpPr>
        <p:spPr>
          <a:xfrm>
            <a:off x="12313920" y="-2895600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7D66C91-BCFE-204C-84F3-3CB4F5201D31}"/>
              </a:ext>
            </a:extLst>
          </p:cNvPr>
          <p:cNvSpPr txBox="1"/>
          <p:nvPr/>
        </p:nvSpPr>
        <p:spPr>
          <a:xfrm>
            <a:off x="1437861" y="759941"/>
            <a:ext cx="7275444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en" altLang="zh-CN" sz="8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Virtual DOM</a:t>
            </a:r>
            <a:endParaRPr kumimoji="1" lang="zh-CN" altLang="en-US" sz="8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6A28EE07-5E63-184D-8FDC-803CAA9614F9}"/>
              </a:ext>
            </a:extLst>
          </p:cNvPr>
          <p:cNvSpPr/>
          <p:nvPr/>
        </p:nvSpPr>
        <p:spPr>
          <a:xfrm>
            <a:off x="1603854" y="2480277"/>
            <a:ext cx="5095119" cy="1077931"/>
          </a:xfrm>
          <a:prstGeom prst="roundRect">
            <a:avLst/>
          </a:prstGeom>
          <a:solidFill>
            <a:srgbClr val="00A2FF"/>
          </a:solidFill>
        </p:spPr>
        <p:txBody>
          <a:bodyPr wrap="square" rtlCol="0" anchor="ctr">
            <a:noAutofit/>
          </a:bodyPr>
          <a:lstStyle/>
          <a:p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patchVnode</a:t>
            </a:r>
            <a:r>
              <a:rPr lang="zh-CN" altLang="e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算法</a:t>
            </a:r>
            <a:endParaRPr lang="zh-CN" altLang="en-US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0AEE2AF0-595F-4247-A9A6-67AB4D57D9CA}"/>
              </a:ext>
            </a:extLst>
          </p:cNvPr>
          <p:cNvSpPr/>
          <p:nvPr/>
        </p:nvSpPr>
        <p:spPr>
          <a:xfrm>
            <a:off x="1437861" y="4565064"/>
            <a:ext cx="14226209" cy="51398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如果</a:t>
            </a:r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oldVnode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跟</a:t>
            </a:r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vnode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完全一致，那么不需要做任何事情</a:t>
            </a:r>
          </a:p>
          <a:p>
            <a:pPr algn="l"/>
            <a:endParaRPr lang="en-US" altLang="zh-CN" sz="36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r>
              <a:rPr lang="zh-CN" altLang="en-US" sz="36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如果</a:t>
            </a:r>
            <a:r>
              <a:rPr lang="en-US" altLang="zh-CN" sz="36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oldVnode</a:t>
            </a:r>
            <a:r>
              <a:rPr lang="zh-CN" altLang="en-US" sz="36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跟</a:t>
            </a:r>
            <a:r>
              <a:rPr lang="en-US" altLang="zh-CN" sz="36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vnode</a:t>
            </a:r>
            <a:r>
              <a:rPr lang="zh-CN" altLang="en-US" sz="36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都是静态节点，且具有相同的</a:t>
            </a:r>
            <a:r>
              <a:rPr lang="en-US" altLang="zh-CN" sz="36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key</a:t>
            </a:r>
            <a:r>
              <a:rPr lang="zh-CN" altLang="en-US" sz="36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，当</a:t>
            </a:r>
            <a:r>
              <a:rPr lang="en-US" altLang="zh-CN" sz="36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vnode</a:t>
            </a:r>
            <a:r>
              <a:rPr lang="zh-CN" altLang="en-US" sz="36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是克隆节点或是</a:t>
            </a:r>
            <a:r>
              <a:rPr lang="en-US" altLang="zh-CN" sz="36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v-once</a:t>
            </a:r>
            <a:r>
              <a:rPr lang="zh-CN" altLang="en-US" sz="36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指令控制的节点时，只需要把</a:t>
            </a:r>
            <a:r>
              <a:rPr lang="en-US" altLang="zh-CN" sz="36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oldVnode.elm</a:t>
            </a:r>
            <a:r>
              <a:rPr lang="zh-CN" altLang="en-US" sz="36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和</a:t>
            </a:r>
            <a:r>
              <a:rPr lang="en-US" altLang="zh-CN" sz="36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oldVnode.child</a:t>
            </a:r>
            <a:r>
              <a:rPr lang="zh-CN" altLang="en-US" sz="36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都复制到</a:t>
            </a:r>
            <a:r>
              <a:rPr lang="en-US" altLang="zh-CN" sz="36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vnode</a:t>
            </a:r>
            <a:r>
              <a:rPr lang="zh-CN" altLang="en-US" sz="36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上，也不用再有其他操作</a:t>
            </a:r>
          </a:p>
          <a:p>
            <a:pPr algn="l"/>
            <a:endParaRPr lang="en-US" altLang="zh-CN" sz="36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r>
              <a:rPr lang="zh-CN" altLang="en-US" sz="36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否则，如果</a:t>
            </a:r>
            <a:r>
              <a:rPr lang="en-US" altLang="zh-CN" sz="36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vnode</a:t>
            </a:r>
            <a:r>
              <a:rPr lang="zh-CN" altLang="en-US" sz="36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不是文本节点或注释节点</a:t>
            </a:r>
          </a:p>
          <a:p>
            <a:pPr algn="l"/>
            <a:r>
              <a:rPr lang="zh-CN" altLang="en-US" sz="36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如果</a:t>
            </a:r>
            <a:r>
              <a:rPr lang="en-US" altLang="zh-CN" sz="36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oldVnode</a:t>
            </a:r>
            <a:r>
              <a:rPr lang="zh-CN" altLang="en-US" sz="36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和</a:t>
            </a:r>
            <a:r>
              <a:rPr lang="en-US" altLang="zh-CN" sz="36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vnode</a:t>
            </a:r>
            <a:r>
              <a:rPr lang="zh-CN" altLang="en-US" sz="36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都有子节点，且</a:t>
            </a:r>
            <a:r>
              <a:rPr lang="en-US" altLang="zh-CN" sz="36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zh-CN" altLang="en-US" sz="36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方的子节点不完全一致，就执行更新子节点的操作（这一部分在</a:t>
            </a:r>
            <a:r>
              <a:rPr lang="en-US" altLang="zh-CN" sz="36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updateChildren</a:t>
            </a:r>
            <a:r>
              <a:rPr lang="zh-CN" altLang="en-US" sz="36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函数中实现），</a:t>
            </a:r>
            <a:endParaRPr lang="en-US" altLang="zh-CN" sz="36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32357E45-5D57-0242-B612-A3E32798B0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17630" y="4565064"/>
            <a:ext cx="6628509" cy="5997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5891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13D2021-4351-0C42-8133-EC52780752A8}"/>
              </a:ext>
            </a:extLst>
          </p:cNvPr>
          <p:cNvSpPr txBox="1"/>
          <p:nvPr/>
        </p:nvSpPr>
        <p:spPr>
          <a:xfrm>
            <a:off x="9166302" y="289932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4E93FB2-2665-8A49-A0A5-5ACE7413297E}"/>
              </a:ext>
            </a:extLst>
          </p:cNvPr>
          <p:cNvSpPr txBox="1"/>
          <p:nvPr/>
        </p:nvSpPr>
        <p:spPr>
          <a:xfrm>
            <a:off x="8898673" y="-289932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4944A0E-89D7-1B43-9491-CACDFA50A63F}"/>
              </a:ext>
            </a:extLst>
          </p:cNvPr>
          <p:cNvSpPr txBox="1"/>
          <p:nvPr/>
        </p:nvSpPr>
        <p:spPr>
          <a:xfrm>
            <a:off x="12313920" y="-2895600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7D66C91-BCFE-204C-84F3-3CB4F5201D31}"/>
              </a:ext>
            </a:extLst>
          </p:cNvPr>
          <p:cNvSpPr txBox="1"/>
          <p:nvPr/>
        </p:nvSpPr>
        <p:spPr>
          <a:xfrm>
            <a:off x="1437861" y="759941"/>
            <a:ext cx="7275444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en" altLang="zh-CN" sz="8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Virtual DOM</a:t>
            </a:r>
            <a:endParaRPr kumimoji="1" lang="zh-CN" altLang="en-US" sz="8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" name="圆角矩形 9">
            <a:extLst>
              <a:ext uri="{FF2B5EF4-FFF2-40B4-BE49-F238E27FC236}">
                <a16:creationId xmlns:a16="http://schemas.microsoft.com/office/drawing/2014/main" id="{4C68CAF0-20EC-7F4C-88F3-AAA1FA0FC1A3}"/>
              </a:ext>
            </a:extLst>
          </p:cNvPr>
          <p:cNvSpPr/>
          <p:nvPr/>
        </p:nvSpPr>
        <p:spPr>
          <a:xfrm>
            <a:off x="1437861" y="2048008"/>
            <a:ext cx="4797287" cy="1083091"/>
          </a:xfrm>
          <a:prstGeom prst="roundRect">
            <a:avLst/>
          </a:prstGeom>
          <a:solidFill>
            <a:srgbClr val="00A2FF"/>
          </a:solidFill>
        </p:spPr>
        <p:txBody>
          <a:bodyPr wrap="square" rtlCol="0" anchor="ctr">
            <a:noAutofit/>
          </a:bodyPr>
          <a:lstStyle/>
          <a:p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updateChildren</a:t>
            </a:r>
            <a:endParaRPr lang="en" altLang="zh-CN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9865CB7-075F-0445-987E-9F862660DC93}"/>
              </a:ext>
            </a:extLst>
          </p:cNvPr>
          <p:cNvSpPr/>
          <p:nvPr/>
        </p:nvSpPr>
        <p:spPr>
          <a:xfrm>
            <a:off x="7235689" y="2235610"/>
            <a:ext cx="1518699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如果</a:t>
            </a:r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oldVnode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和</a:t>
            </a:r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vnode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都有子节点，且</a:t>
            </a:r>
            <a:r>
              <a:rPr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方的子节点不完全一致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ED3DE37B-94F6-8745-AEB9-4A9ACC0C9A88}"/>
              </a:ext>
            </a:extLst>
          </p:cNvPr>
          <p:cNvSpPr/>
          <p:nvPr/>
        </p:nvSpPr>
        <p:spPr>
          <a:xfrm>
            <a:off x="1623392" y="4362343"/>
            <a:ext cx="2064026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分别获取</a:t>
            </a:r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oldVnode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和</a:t>
            </a:r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vnode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的</a:t>
            </a:r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firstChild</a:t>
            </a:r>
            <a:r>
              <a:rPr lang="zh-CN" altLang="e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lastChild</a:t>
            </a:r>
            <a:r>
              <a:rPr lang="zh-CN" altLang="e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赋值给</a:t>
            </a:r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oldStartVnode</a:t>
            </a:r>
            <a:r>
              <a:rPr lang="zh-CN" altLang="e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oldEndVnode</a:t>
            </a:r>
            <a:r>
              <a:rPr lang="zh-CN" altLang="e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newStartVnode</a:t>
            </a:r>
            <a:r>
              <a:rPr lang="zh-CN" altLang="e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newEndVnode</a:t>
            </a:r>
            <a:endParaRPr lang="en" altLang="zh-CN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6F7B5633-1229-5C42-8813-229C966EB74C}"/>
              </a:ext>
            </a:extLst>
          </p:cNvPr>
          <p:cNvSpPr/>
          <p:nvPr/>
        </p:nvSpPr>
        <p:spPr>
          <a:xfrm>
            <a:off x="1623393" y="6255306"/>
            <a:ext cx="2064026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如果</a:t>
            </a:r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oldStartVnode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和</a:t>
            </a:r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newStartVnode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是同一节点，调用</a:t>
            </a:r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patchVnode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进行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patch</a:t>
            </a:r>
            <a:r>
              <a:rPr lang="zh-CN" altLang="e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然后将</a:t>
            </a:r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oldStartVnode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和</a:t>
            </a:r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newStartVnode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都设置为下一个子节点，重复上述流程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1949F6D9-7791-E548-B313-F8375DAAF0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0842" y="8435007"/>
            <a:ext cx="13002315" cy="4100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2125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13D2021-4351-0C42-8133-EC52780752A8}"/>
              </a:ext>
            </a:extLst>
          </p:cNvPr>
          <p:cNvSpPr txBox="1"/>
          <p:nvPr/>
        </p:nvSpPr>
        <p:spPr>
          <a:xfrm>
            <a:off x="9166302" y="289932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4E93FB2-2665-8A49-A0A5-5ACE7413297E}"/>
              </a:ext>
            </a:extLst>
          </p:cNvPr>
          <p:cNvSpPr txBox="1"/>
          <p:nvPr/>
        </p:nvSpPr>
        <p:spPr>
          <a:xfrm>
            <a:off x="8898673" y="-289932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4944A0E-89D7-1B43-9491-CACDFA50A63F}"/>
              </a:ext>
            </a:extLst>
          </p:cNvPr>
          <p:cNvSpPr txBox="1"/>
          <p:nvPr/>
        </p:nvSpPr>
        <p:spPr>
          <a:xfrm>
            <a:off x="12313920" y="-2895600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7D66C91-BCFE-204C-84F3-3CB4F5201D31}"/>
              </a:ext>
            </a:extLst>
          </p:cNvPr>
          <p:cNvSpPr txBox="1"/>
          <p:nvPr/>
        </p:nvSpPr>
        <p:spPr>
          <a:xfrm>
            <a:off x="1437861" y="759941"/>
            <a:ext cx="7275444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en" altLang="zh-CN" sz="8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Virtual DOM</a:t>
            </a:r>
            <a:endParaRPr kumimoji="1" lang="zh-CN" altLang="en-US" sz="8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" name="圆角矩形 9">
            <a:extLst>
              <a:ext uri="{FF2B5EF4-FFF2-40B4-BE49-F238E27FC236}">
                <a16:creationId xmlns:a16="http://schemas.microsoft.com/office/drawing/2014/main" id="{4C68CAF0-20EC-7F4C-88F3-AAA1FA0FC1A3}"/>
              </a:ext>
            </a:extLst>
          </p:cNvPr>
          <p:cNvSpPr/>
          <p:nvPr/>
        </p:nvSpPr>
        <p:spPr>
          <a:xfrm>
            <a:off x="1437861" y="2048008"/>
            <a:ext cx="4797287" cy="1083091"/>
          </a:xfrm>
          <a:prstGeom prst="roundRect">
            <a:avLst/>
          </a:prstGeom>
          <a:solidFill>
            <a:srgbClr val="00A2FF"/>
          </a:solidFill>
        </p:spPr>
        <p:txBody>
          <a:bodyPr wrap="square" rtlCol="0" anchor="ctr">
            <a:noAutofit/>
          </a:bodyPr>
          <a:lstStyle/>
          <a:p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updateChildren</a:t>
            </a:r>
            <a:endParaRPr lang="en" altLang="zh-CN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52448F8-6BF1-0740-A9FE-895B29AEF32A}"/>
              </a:ext>
            </a:extLst>
          </p:cNvPr>
          <p:cNvSpPr/>
          <p:nvPr/>
        </p:nvSpPr>
        <p:spPr>
          <a:xfrm>
            <a:off x="2676938" y="4051996"/>
            <a:ext cx="19487323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如果</a:t>
            </a:r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oldEndVnode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和</a:t>
            </a:r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newEndVnode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是同一节点，调用</a:t>
            </a:r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patchVnode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进行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patch</a:t>
            </a:r>
            <a:r>
              <a:rPr lang="zh-CN" altLang="e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然后将</a:t>
            </a:r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oldEndVnode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和</a:t>
            </a:r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newEndVnode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都设置为上一个子节点，重复上述流程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6C38780-F328-C849-B656-3C4A9D5FC2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4142" y="6858000"/>
            <a:ext cx="11154465" cy="3440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6382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13D2021-4351-0C42-8133-EC52780752A8}"/>
              </a:ext>
            </a:extLst>
          </p:cNvPr>
          <p:cNvSpPr txBox="1"/>
          <p:nvPr/>
        </p:nvSpPr>
        <p:spPr>
          <a:xfrm>
            <a:off x="9166302" y="289932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4E93FB2-2665-8A49-A0A5-5ACE7413297E}"/>
              </a:ext>
            </a:extLst>
          </p:cNvPr>
          <p:cNvSpPr txBox="1"/>
          <p:nvPr/>
        </p:nvSpPr>
        <p:spPr>
          <a:xfrm>
            <a:off x="8898673" y="-289932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4944A0E-89D7-1B43-9491-CACDFA50A63F}"/>
              </a:ext>
            </a:extLst>
          </p:cNvPr>
          <p:cNvSpPr txBox="1"/>
          <p:nvPr/>
        </p:nvSpPr>
        <p:spPr>
          <a:xfrm>
            <a:off x="12313920" y="-2895600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7D66C91-BCFE-204C-84F3-3CB4F5201D31}"/>
              </a:ext>
            </a:extLst>
          </p:cNvPr>
          <p:cNvSpPr txBox="1"/>
          <p:nvPr/>
        </p:nvSpPr>
        <p:spPr>
          <a:xfrm>
            <a:off x="1437861" y="759941"/>
            <a:ext cx="7275444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en" altLang="zh-CN" sz="8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Virtual DOM</a:t>
            </a:r>
            <a:endParaRPr kumimoji="1" lang="zh-CN" altLang="en-US" sz="8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" name="圆角矩形 9">
            <a:extLst>
              <a:ext uri="{FF2B5EF4-FFF2-40B4-BE49-F238E27FC236}">
                <a16:creationId xmlns:a16="http://schemas.microsoft.com/office/drawing/2014/main" id="{4C68CAF0-20EC-7F4C-88F3-AAA1FA0FC1A3}"/>
              </a:ext>
            </a:extLst>
          </p:cNvPr>
          <p:cNvSpPr/>
          <p:nvPr/>
        </p:nvSpPr>
        <p:spPr>
          <a:xfrm>
            <a:off x="1437861" y="2048008"/>
            <a:ext cx="4797287" cy="1083091"/>
          </a:xfrm>
          <a:prstGeom prst="roundRect">
            <a:avLst/>
          </a:prstGeom>
          <a:solidFill>
            <a:srgbClr val="00A2FF"/>
          </a:solidFill>
        </p:spPr>
        <p:txBody>
          <a:bodyPr wrap="square" rtlCol="0" anchor="ctr">
            <a:noAutofit/>
          </a:bodyPr>
          <a:lstStyle/>
          <a:p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updateChildren</a:t>
            </a:r>
            <a:endParaRPr lang="en" altLang="zh-CN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52448F8-6BF1-0740-A9FE-895B29AEF32A}"/>
              </a:ext>
            </a:extLst>
          </p:cNvPr>
          <p:cNvSpPr/>
          <p:nvPr/>
        </p:nvSpPr>
        <p:spPr>
          <a:xfrm>
            <a:off x="2676938" y="4051996"/>
            <a:ext cx="19487323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如果</a:t>
            </a:r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oldEndVnode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和</a:t>
            </a:r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newEndVnode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是同一节点，调用</a:t>
            </a:r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patchVnode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进行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patch</a:t>
            </a:r>
            <a:r>
              <a:rPr lang="zh-CN" altLang="e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然后将</a:t>
            </a:r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oldEndVnode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和</a:t>
            </a:r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newEndVnode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都设置为上一个子节点，重复上述流程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6C38780-F328-C849-B656-3C4A9D5FC2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0838" y="6858000"/>
            <a:ext cx="12821490" cy="3955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7403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13D2021-4351-0C42-8133-EC52780752A8}"/>
              </a:ext>
            </a:extLst>
          </p:cNvPr>
          <p:cNvSpPr txBox="1"/>
          <p:nvPr/>
        </p:nvSpPr>
        <p:spPr>
          <a:xfrm>
            <a:off x="9166302" y="289932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4E93FB2-2665-8A49-A0A5-5ACE7413297E}"/>
              </a:ext>
            </a:extLst>
          </p:cNvPr>
          <p:cNvSpPr txBox="1"/>
          <p:nvPr/>
        </p:nvSpPr>
        <p:spPr>
          <a:xfrm>
            <a:off x="8898673" y="-289932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4944A0E-89D7-1B43-9491-CACDFA50A63F}"/>
              </a:ext>
            </a:extLst>
          </p:cNvPr>
          <p:cNvSpPr txBox="1"/>
          <p:nvPr/>
        </p:nvSpPr>
        <p:spPr>
          <a:xfrm>
            <a:off x="12313920" y="-2895600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7D66C91-BCFE-204C-84F3-3CB4F5201D31}"/>
              </a:ext>
            </a:extLst>
          </p:cNvPr>
          <p:cNvSpPr txBox="1"/>
          <p:nvPr/>
        </p:nvSpPr>
        <p:spPr>
          <a:xfrm>
            <a:off x="1437861" y="759941"/>
            <a:ext cx="7275444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en" altLang="zh-CN" sz="8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Virtual DOM</a:t>
            </a:r>
            <a:endParaRPr kumimoji="1" lang="zh-CN" altLang="en-US" sz="8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" name="圆角矩形 9">
            <a:extLst>
              <a:ext uri="{FF2B5EF4-FFF2-40B4-BE49-F238E27FC236}">
                <a16:creationId xmlns:a16="http://schemas.microsoft.com/office/drawing/2014/main" id="{4C68CAF0-20EC-7F4C-88F3-AAA1FA0FC1A3}"/>
              </a:ext>
            </a:extLst>
          </p:cNvPr>
          <p:cNvSpPr/>
          <p:nvPr/>
        </p:nvSpPr>
        <p:spPr>
          <a:xfrm>
            <a:off x="1437861" y="2048008"/>
            <a:ext cx="4797287" cy="1083091"/>
          </a:xfrm>
          <a:prstGeom prst="roundRect">
            <a:avLst/>
          </a:prstGeom>
          <a:solidFill>
            <a:srgbClr val="00A2FF"/>
          </a:solidFill>
        </p:spPr>
        <p:txBody>
          <a:bodyPr wrap="square" rtlCol="0" anchor="ctr">
            <a:noAutofit/>
          </a:bodyPr>
          <a:lstStyle/>
          <a:p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updateChildren</a:t>
            </a:r>
            <a:endParaRPr lang="en" altLang="zh-CN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4CAB65E-DBCA-5746-A289-DBFFB4BD985F}"/>
              </a:ext>
            </a:extLst>
          </p:cNvPr>
          <p:cNvSpPr/>
          <p:nvPr/>
        </p:nvSpPr>
        <p:spPr>
          <a:xfrm>
            <a:off x="2080591" y="3860920"/>
            <a:ext cx="20799287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如果</a:t>
            </a:r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oldStartVnode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和</a:t>
            </a:r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newEndVnode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是同一节点，调用</a:t>
            </a:r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patchVnode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进行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patch</a:t>
            </a:r>
            <a:r>
              <a:rPr lang="zh-CN" altLang="e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如果</a:t>
            </a:r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removeOnly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是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false</a:t>
            </a:r>
            <a:r>
              <a:rPr lang="zh-CN" altLang="e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那么可以把</a:t>
            </a:r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oldStartVnode.elm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移动到</a:t>
            </a:r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oldEndVnode.elm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之后，然后把</a:t>
            </a:r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oldStartVnode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设置为下一个节点，</a:t>
            </a:r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newEndVnode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设置为上一个节点，重复上述流程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CC0BDC7-2F54-7943-ADD8-6613416125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1437" y="6998009"/>
            <a:ext cx="14917131" cy="4075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5504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13D2021-4351-0C42-8133-EC52780752A8}"/>
              </a:ext>
            </a:extLst>
          </p:cNvPr>
          <p:cNvSpPr txBox="1"/>
          <p:nvPr/>
        </p:nvSpPr>
        <p:spPr>
          <a:xfrm>
            <a:off x="9166302" y="289932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4E93FB2-2665-8A49-A0A5-5ACE7413297E}"/>
              </a:ext>
            </a:extLst>
          </p:cNvPr>
          <p:cNvSpPr txBox="1"/>
          <p:nvPr/>
        </p:nvSpPr>
        <p:spPr>
          <a:xfrm>
            <a:off x="8898673" y="-289932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4944A0E-89D7-1B43-9491-CACDFA50A63F}"/>
              </a:ext>
            </a:extLst>
          </p:cNvPr>
          <p:cNvSpPr txBox="1"/>
          <p:nvPr/>
        </p:nvSpPr>
        <p:spPr>
          <a:xfrm>
            <a:off x="12313920" y="-2895600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7D66C91-BCFE-204C-84F3-3CB4F5201D31}"/>
              </a:ext>
            </a:extLst>
          </p:cNvPr>
          <p:cNvSpPr txBox="1"/>
          <p:nvPr/>
        </p:nvSpPr>
        <p:spPr>
          <a:xfrm>
            <a:off x="1437861" y="759941"/>
            <a:ext cx="7275444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en" altLang="zh-CN" sz="8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Virtual DOM</a:t>
            </a:r>
            <a:endParaRPr kumimoji="1" lang="zh-CN" altLang="en-US" sz="8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" name="圆角矩形 9">
            <a:extLst>
              <a:ext uri="{FF2B5EF4-FFF2-40B4-BE49-F238E27FC236}">
                <a16:creationId xmlns:a16="http://schemas.microsoft.com/office/drawing/2014/main" id="{4C68CAF0-20EC-7F4C-88F3-AAA1FA0FC1A3}"/>
              </a:ext>
            </a:extLst>
          </p:cNvPr>
          <p:cNvSpPr/>
          <p:nvPr/>
        </p:nvSpPr>
        <p:spPr>
          <a:xfrm>
            <a:off x="1437861" y="2048008"/>
            <a:ext cx="4797287" cy="1083091"/>
          </a:xfrm>
          <a:prstGeom prst="roundRect">
            <a:avLst/>
          </a:prstGeom>
          <a:solidFill>
            <a:srgbClr val="00A2FF"/>
          </a:solidFill>
        </p:spPr>
        <p:txBody>
          <a:bodyPr wrap="square" rtlCol="0" anchor="ctr">
            <a:noAutofit/>
          </a:bodyPr>
          <a:lstStyle/>
          <a:p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updateChildren</a:t>
            </a:r>
            <a:endParaRPr lang="en" altLang="zh-CN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4CAB65E-DBCA-5746-A289-DBFFB4BD985F}"/>
              </a:ext>
            </a:extLst>
          </p:cNvPr>
          <p:cNvSpPr/>
          <p:nvPr/>
        </p:nvSpPr>
        <p:spPr>
          <a:xfrm>
            <a:off x="2080591" y="3860920"/>
            <a:ext cx="20799287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如果</a:t>
            </a:r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newStartVnode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和</a:t>
            </a:r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oldEndVnode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是同一节点，调用</a:t>
            </a:r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patchVnode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进行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patch</a:t>
            </a:r>
            <a:r>
              <a:rPr lang="zh-CN" altLang="e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如果</a:t>
            </a:r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removeOnly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是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false</a:t>
            </a:r>
            <a:r>
              <a:rPr lang="zh-CN" altLang="e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那么可以把</a:t>
            </a:r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oldEndVnode.elm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移动到</a:t>
            </a:r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oldStartVnode.elm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之前，然后把</a:t>
            </a:r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newStartVnode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设置为下一个节点，</a:t>
            </a:r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oldEndVnode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设置为上一个节点，重复上述流程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1FE4CE0-B84A-3C44-90DB-A162F4DC2E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4874" y="7369070"/>
            <a:ext cx="14314252" cy="3549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4489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文本框 32">
            <a:extLst>
              <a:ext uri="{FF2B5EF4-FFF2-40B4-BE49-F238E27FC236}">
                <a16:creationId xmlns:a16="http://schemas.microsoft.com/office/drawing/2014/main" id="{D6B44D6B-880A-0C4E-8A44-27A8184CE17C}"/>
              </a:ext>
            </a:extLst>
          </p:cNvPr>
          <p:cNvSpPr txBox="1"/>
          <p:nvPr/>
        </p:nvSpPr>
        <p:spPr>
          <a:xfrm>
            <a:off x="1882195" y="1119767"/>
            <a:ext cx="7275444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四、</a:t>
            </a:r>
            <a:r>
              <a:rPr kumimoji="1" lang="en-US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Vue3</a:t>
            </a:r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底层原理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44A8400E-CA02-8641-8E2F-640BBC7447E8}"/>
              </a:ext>
            </a:extLst>
          </p:cNvPr>
          <p:cNvSpPr txBox="1"/>
          <p:nvPr/>
        </p:nvSpPr>
        <p:spPr>
          <a:xfrm>
            <a:off x="1882195" y="3496236"/>
            <a:ext cx="7275444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五、</a:t>
            </a:r>
            <a:r>
              <a:rPr kumimoji="1" lang="en-US" altLang="zh-CN" sz="6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Vite</a:t>
            </a:r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构建工具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4D118FFB-7F19-CD4F-8CD0-4DF67A5BCD3C}"/>
              </a:ext>
            </a:extLst>
          </p:cNvPr>
          <p:cNvSpPr txBox="1"/>
          <p:nvPr/>
        </p:nvSpPr>
        <p:spPr>
          <a:xfrm>
            <a:off x="1882195" y="6013484"/>
            <a:ext cx="7275444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六、组件库构建实践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DEF098FE-1584-7A41-BAC6-BDD6A76D80EB}"/>
              </a:ext>
            </a:extLst>
          </p:cNvPr>
          <p:cNvSpPr txBox="1"/>
          <p:nvPr/>
        </p:nvSpPr>
        <p:spPr>
          <a:xfrm>
            <a:off x="1882195" y="8547981"/>
            <a:ext cx="10224745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七、常用组件实现精髓详解</a:t>
            </a:r>
          </a:p>
        </p:txBody>
      </p:sp>
      <p:sp>
        <p:nvSpPr>
          <p:cNvPr id="36" name="圆角矩形 35">
            <a:extLst>
              <a:ext uri="{FF2B5EF4-FFF2-40B4-BE49-F238E27FC236}">
                <a16:creationId xmlns:a16="http://schemas.microsoft.com/office/drawing/2014/main" id="{A4C668F0-DEE6-454E-93D6-FE4D04E08F2A}"/>
              </a:ext>
            </a:extLst>
          </p:cNvPr>
          <p:cNvSpPr/>
          <p:nvPr/>
        </p:nvSpPr>
        <p:spPr>
          <a:xfrm>
            <a:off x="3467295" y="2236974"/>
            <a:ext cx="4528389" cy="914400"/>
          </a:xfrm>
          <a:prstGeom prst="roundRect">
            <a:avLst>
              <a:gd name="adj" fmla="val 4238"/>
            </a:avLst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kumimoji="1"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主要改变</a:t>
            </a:r>
            <a:r>
              <a:rPr kumimoji="1"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&amp;</a:t>
            </a:r>
            <a:r>
              <a:rPr kumimoji="1"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迁移</a:t>
            </a:r>
          </a:p>
        </p:txBody>
      </p:sp>
      <p:sp>
        <p:nvSpPr>
          <p:cNvPr id="37" name="圆角矩形 36">
            <a:extLst>
              <a:ext uri="{FF2B5EF4-FFF2-40B4-BE49-F238E27FC236}">
                <a16:creationId xmlns:a16="http://schemas.microsoft.com/office/drawing/2014/main" id="{B25522BE-1181-BC40-8846-F90778A92790}"/>
              </a:ext>
            </a:extLst>
          </p:cNvPr>
          <p:cNvSpPr/>
          <p:nvPr/>
        </p:nvSpPr>
        <p:spPr>
          <a:xfrm>
            <a:off x="8446877" y="2236974"/>
            <a:ext cx="4950147" cy="914400"/>
          </a:xfrm>
          <a:prstGeom prst="roundRect">
            <a:avLst>
              <a:gd name="adj" fmla="val 4238"/>
            </a:avLst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kumimoji="1"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Composite</a:t>
            </a:r>
            <a:r>
              <a:rPr kumimoji="1"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API</a:t>
            </a:r>
            <a:endParaRPr kumimoji="1" lang="zh-CN" altLang="en-US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8" name="圆角矩形 37">
            <a:extLst>
              <a:ext uri="{FF2B5EF4-FFF2-40B4-BE49-F238E27FC236}">
                <a16:creationId xmlns:a16="http://schemas.microsoft.com/office/drawing/2014/main" id="{20E6D048-95EA-C242-82D4-DF3E49E0F8FD}"/>
              </a:ext>
            </a:extLst>
          </p:cNvPr>
          <p:cNvSpPr/>
          <p:nvPr/>
        </p:nvSpPr>
        <p:spPr>
          <a:xfrm>
            <a:off x="3467295" y="4730996"/>
            <a:ext cx="4528389" cy="914400"/>
          </a:xfrm>
          <a:prstGeom prst="roundRect">
            <a:avLst>
              <a:gd name="adj" fmla="val 4238"/>
            </a:avLst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kumimoji="1"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底层原理</a:t>
            </a:r>
          </a:p>
        </p:txBody>
      </p:sp>
      <p:sp>
        <p:nvSpPr>
          <p:cNvPr id="39" name="圆角矩形 38">
            <a:extLst>
              <a:ext uri="{FF2B5EF4-FFF2-40B4-BE49-F238E27FC236}">
                <a16:creationId xmlns:a16="http://schemas.microsoft.com/office/drawing/2014/main" id="{5CFD188F-B164-0E42-BD75-840AF91FE3EC}"/>
              </a:ext>
            </a:extLst>
          </p:cNvPr>
          <p:cNvSpPr/>
          <p:nvPr/>
        </p:nvSpPr>
        <p:spPr>
          <a:xfrm>
            <a:off x="3467294" y="7284279"/>
            <a:ext cx="4528389" cy="914400"/>
          </a:xfrm>
          <a:prstGeom prst="roundRect">
            <a:avLst>
              <a:gd name="adj" fmla="val 4238"/>
            </a:avLst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kumimoji="1"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Element-UI</a:t>
            </a:r>
            <a:endParaRPr kumimoji="1" lang="zh-CN" altLang="en-US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0" name="圆角矩形 39">
            <a:extLst>
              <a:ext uri="{FF2B5EF4-FFF2-40B4-BE49-F238E27FC236}">
                <a16:creationId xmlns:a16="http://schemas.microsoft.com/office/drawing/2014/main" id="{234E7A47-F4D9-7E4E-8DD3-2CBD2F8DAA9A}"/>
              </a:ext>
            </a:extLst>
          </p:cNvPr>
          <p:cNvSpPr/>
          <p:nvPr/>
        </p:nvSpPr>
        <p:spPr>
          <a:xfrm>
            <a:off x="3467294" y="9621683"/>
            <a:ext cx="4528389" cy="914400"/>
          </a:xfrm>
          <a:prstGeom prst="roundRect">
            <a:avLst>
              <a:gd name="adj" fmla="val 4238"/>
            </a:avLst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kumimoji="1"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Element-UI</a:t>
            </a:r>
            <a:endParaRPr kumimoji="1" lang="zh-CN" altLang="en-US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1" name="圆角矩形 40">
            <a:extLst>
              <a:ext uri="{FF2B5EF4-FFF2-40B4-BE49-F238E27FC236}">
                <a16:creationId xmlns:a16="http://schemas.microsoft.com/office/drawing/2014/main" id="{8919BCEC-901E-6D40-AC50-A6F2136DCF32}"/>
              </a:ext>
            </a:extLst>
          </p:cNvPr>
          <p:cNvSpPr/>
          <p:nvPr/>
        </p:nvSpPr>
        <p:spPr>
          <a:xfrm>
            <a:off x="8446876" y="7284279"/>
            <a:ext cx="4528389" cy="914400"/>
          </a:xfrm>
          <a:prstGeom prst="roundRect">
            <a:avLst>
              <a:gd name="adj" fmla="val 4238"/>
            </a:avLst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kumimoji="1"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工程化</a:t>
            </a: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C6E53CBA-68D3-BE4F-90C3-DB6549743F00}"/>
              </a:ext>
            </a:extLst>
          </p:cNvPr>
          <p:cNvSpPr txBox="1"/>
          <p:nvPr/>
        </p:nvSpPr>
        <p:spPr>
          <a:xfrm>
            <a:off x="1838008" y="10842855"/>
            <a:ext cx="10224745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八、组件化实战</a:t>
            </a:r>
          </a:p>
        </p:txBody>
      </p:sp>
      <p:sp>
        <p:nvSpPr>
          <p:cNvPr id="44" name="圆角矩形 43">
            <a:extLst>
              <a:ext uri="{FF2B5EF4-FFF2-40B4-BE49-F238E27FC236}">
                <a16:creationId xmlns:a16="http://schemas.microsoft.com/office/drawing/2014/main" id="{89D74CDC-E053-0743-9A1B-D83A6A7B39FB}"/>
              </a:ext>
            </a:extLst>
          </p:cNvPr>
          <p:cNvSpPr/>
          <p:nvPr/>
        </p:nvSpPr>
        <p:spPr>
          <a:xfrm>
            <a:off x="3467293" y="11960062"/>
            <a:ext cx="4528389" cy="914400"/>
          </a:xfrm>
          <a:prstGeom prst="roundRect">
            <a:avLst>
              <a:gd name="adj" fmla="val 4238"/>
            </a:avLst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kumimoji="1" lang="en-US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VueCore</a:t>
            </a:r>
            <a:endParaRPr kumimoji="1" lang="zh-CN" altLang="en-US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5" name="圆角矩形 44">
            <a:extLst>
              <a:ext uri="{FF2B5EF4-FFF2-40B4-BE49-F238E27FC236}">
                <a16:creationId xmlns:a16="http://schemas.microsoft.com/office/drawing/2014/main" id="{2A7C96D3-6A81-F344-93A7-9F5D444D3B87}"/>
              </a:ext>
            </a:extLst>
          </p:cNvPr>
          <p:cNvSpPr/>
          <p:nvPr/>
        </p:nvSpPr>
        <p:spPr>
          <a:xfrm>
            <a:off x="8446875" y="11960062"/>
            <a:ext cx="4528389" cy="914400"/>
          </a:xfrm>
          <a:prstGeom prst="roundRect">
            <a:avLst>
              <a:gd name="adj" fmla="val 4238"/>
            </a:avLst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kumimoji="1"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低代码平台</a:t>
            </a:r>
          </a:p>
        </p:txBody>
      </p:sp>
    </p:spTree>
    <p:extLst>
      <p:ext uri="{BB962C8B-B14F-4D97-AF65-F5344CB8AC3E}">
        <p14:creationId xmlns:p14="http://schemas.microsoft.com/office/powerpoint/2010/main" val="11604064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13D2021-4351-0C42-8133-EC52780752A8}"/>
              </a:ext>
            </a:extLst>
          </p:cNvPr>
          <p:cNvSpPr txBox="1"/>
          <p:nvPr/>
        </p:nvSpPr>
        <p:spPr>
          <a:xfrm>
            <a:off x="9166302" y="289932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4E93FB2-2665-8A49-A0A5-5ACE7413297E}"/>
              </a:ext>
            </a:extLst>
          </p:cNvPr>
          <p:cNvSpPr txBox="1"/>
          <p:nvPr/>
        </p:nvSpPr>
        <p:spPr>
          <a:xfrm>
            <a:off x="8898673" y="-289932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4944A0E-89D7-1B43-9491-CACDFA50A63F}"/>
              </a:ext>
            </a:extLst>
          </p:cNvPr>
          <p:cNvSpPr txBox="1"/>
          <p:nvPr/>
        </p:nvSpPr>
        <p:spPr>
          <a:xfrm>
            <a:off x="12313920" y="-2895600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7D66C91-BCFE-204C-84F3-3CB4F5201D31}"/>
              </a:ext>
            </a:extLst>
          </p:cNvPr>
          <p:cNvSpPr txBox="1"/>
          <p:nvPr/>
        </p:nvSpPr>
        <p:spPr>
          <a:xfrm>
            <a:off x="1437861" y="759941"/>
            <a:ext cx="7275444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en" altLang="zh-CN" sz="8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Virtual DOM</a:t>
            </a:r>
            <a:endParaRPr kumimoji="1" lang="zh-CN" altLang="en-US" sz="8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" name="圆角矩形 9">
            <a:extLst>
              <a:ext uri="{FF2B5EF4-FFF2-40B4-BE49-F238E27FC236}">
                <a16:creationId xmlns:a16="http://schemas.microsoft.com/office/drawing/2014/main" id="{4C68CAF0-20EC-7F4C-88F3-AAA1FA0FC1A3}"/>
              </a:ext>
            </a:extLst>
          </p:cNvPr>
          <p:cNvSpPr/>
          <p:nvPr/>
        </p:nvSpPr>
        <p:spPr>
          <a:xfrm>
            <a:off x="1437861" y="2048008"/>
            <a:ext cx="4797287" cy="1083091"/>
          </a:xfrm>
          <a:prstGeom prst="roundRect">
            <a:avLst/>
          </a:prstGeom>
          <a:solidFill>
            <a:srgbClr val="00A2FF"/>
          </a:solidFill>
        </p:spPr>
        <p:txBody>
          <a:bodyPr wrap="square" rtlCol="0" anchor="ctr">
            <a:noAutofit/>
          </a:bodyPr>
          <a:lstStyle/>
          <a:p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updateChildren</a:t>
            </a:r>
            <a:endParaRPr lang="en" altLang="zh-CN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4CAB65E-DBCA-5746-A289-DBFFB4BD985F}"/>
              </a:ext>
            </a:extLst>
          </p:cNvPr>
          <p:cNvSpPr/>
          <p:nvPr/>
        </p:nvSpPr>
        <p:spPr>
          <a:xfrm>
            <a:off x="2080589" y="3504766"/>
            <a:ext cx="20799287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如果以上都不匹配，就尝试在</a:t>
            </a:r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oldChildren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中寻找跟</a:t>
            </a:r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newStartVnode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具有相同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key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的节点，如果找不到相同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key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的节点，说明</a:t>
            </a:r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newStartVnode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是一个新节点，就创建一个，然后把</a:t>
            </a:r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newStartVnode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设置为下一个节点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8967940-90A0-9347-82EB-B7A537DF65FC}"/>
              </a:ext>
            </a:extLst>
          </p:cNvPr>
          <p:cNvSpPr/>
          <p:nvPr/>
        </p:nvSpPr>
        <p:spPr>
          <a:xfrm>
            <a:off x="2080588" y="5949795"/>
            <a:ext cx="20799287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如果上一步找到了跟</a:t>
            </a:r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newStartVnode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相同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key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的节点，那么通过其他属性的比较来判断这</a:t>
            </a:r>
            <a:r>
              <a:rPr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个节点是否是同一个节点，如果是，就调用</a:t>
            </a:r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patchVnode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进行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patch</a:t>
            </a:r>
            <a:r>
              <a:rPr lang="zh-CN" altLang="e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如果</a:t>
            </a:r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removeOnly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是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false</a:t>
            </a:r>
            <a:r>
              <a:rPr lang="zh-CN" altLang="e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就把</a:t>
            </a:r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newStartVnode.elm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插入到</a:t>
            </a:r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oldStartVnode.elm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之前，把</a:t>
            </a:r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newStartVnode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设置为下一个节点，重复上述流程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6F035C37-D1AD-3349-967F-13F1FB3412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6562" y="9010377"/>
            <a:ext cx="15190876" cy="3945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4184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13D2021-4351-0C42-8133-EC52780752A8}"/>
              </a:ext>
            </a:extLst>
          </p:cNvPr>
          <p:cNvSpPr txBox="1"/>
          <p:nvPr/>
        </p:nvSpPr>
        <p:spPr>
          <a:xfrm>
            <a:off x="9166302" y="289932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4E93FB2-2665-8A49-A0A5-5ACE7413297E}"/>
              </a:ext>
            </a:extLst>
          </p:cNvPr>
          <p:cNvSpPr txBox="1"/>
          <p:nvPr/>
        </p:nvSpPr>
        <p:spPr>
          <a:xfrm>
            <a:off x="8898673" y="-289932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4944A0E-89D7-1B43-9491-CACDFA50A63F}"/>
              </a:ext>
            </a:extLst>
          </p:cNvPr>
          <p:cNvSpPr txBox="1"/>
          <p:nvPr/>
        </p:nvSpPr>
        <p:spPr>
          <a:xfrm>
            <a:off x="12313920" y="-2895600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7D66C91-BCFE-204C-84F3-3CB4F5201D31}"/>
              </a:ext>
            </a:extLst>
          </p:cNvPr>
          <p:cNvSpPr txBox="1"/>
          <p:nvPr/>
        </p:nvSpPr>
        <p:spPr>
          <a:xfrm>
            <a:off x="1437861" y="759941"/>
            <a:ext cx="7275444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en" altLang="zh-CN" sz="8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Virtual DOM</a:t>
            </a:r>
            <a:endParaRPr kumimoji="1" lang="zh-CN" altLang="en-US" sz="8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" name="圆角矩形 9">
            <a:extLst>
              <a:ext uri="{FF2B5EF4-FFF2-40B4-BE49-F238E27FC236}">
                <a16:creationId xmlns:a16="http://schemas.microsoft.com/office/drawing/2014/main" id="{4C68CAF0-20EC-7F4C-88F3-AAA1FA0FC1A3}"/>
              </a:ext>
            </a:extLst>
          </p:cNvPr>
          <p:cNvSpPr/>
          <p:nvPr/>
        </p:nvSpPr>
        <p:spPr>
          <a:xfrm>
            <a:off x="1437861" y="2048008"/>
            <a:ext cx="4797287" cy="1083091"/>
          </a:xfrm>
          <a:prstGeom prst="roundRect">
            <a:avLst/>
          </a:prstGeom>
          <a:solidFill>
            <a:srgbClr val="00A2FF"/>
          </a:solidFill>
        </p:spPr>
        <p:txBody>
          <a:bodyPr wrap="square" rtlCol="0" anchor="ctr">
            <a:noAutofit/>
          </a:bodyPr>
          <a:lstStyle/>
          <a:p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updateChildren</a:t>
            </a:r>
            <a:endParaRPr lang="en" altLang="zh-CN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D1946DF-3EB8-5147-9901-A0645A3B871C}"/>
              </a:ext>
            </a:extLst>
          </p:cNvPr>
          <p:cNvSpPr/>
          <p:nvPr/>
        </p:nvSpPr>
        <p:spPr>
          <a:xfrm>
            <a:off x="2292625" y="4189022"/>
            <a:ext cx="19401184" cy="7478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如果</a:t>
            </a:r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oldStartVnode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跟</a:t>
            </a:r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oldEndVnode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重合了，并且</a:t>
            </a:r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newStartVnode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跟</a:t>
            </a:r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newEndVnode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也重合了，这个循环就结束了</a:t>
            </a:r>
            <a:endParaRPr lang="en-US" altLang="zh-CN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endParaRPr lang="en-US" altLang="zh-CN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endParaRPr lang="en-US" altLang="zh-CN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如果只有</a:t>
            </a:r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oldVnode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有子节点，那就把这些节点都删除</a:t>
            </a:r>
          </a:p>
          <a:p>
            <a:pPr algn="l"/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如果只有</a:t>
            </a:r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vnode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有子节点，那就创建这些子节点</a:t>
            </a:r>
            <a:endParaRPr lang="en-US" altLang="zh-CN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endParaRPr lang="zh-CN" altLang="en-US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如果</a:t>
            </a:r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oldVnode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和</a:t>
            </a:r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vnode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都没有子节点，但是</a:t>
            </a:r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oldVnode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是文本节点或注释节点，就把</a:t>
            </a:r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vnode.elm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的文本设置为空字符串</a:t>
            </a:r>
            <a:endParaRPr lang="en-US" altLang="zh-CN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endParaRPr lang="en-US" altLang="zh-CN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如果</a:t>
            </a:r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vnode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是文本节点或注释节点，但是</a:t>
            </a:r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vnode.text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!= </a:t>
            </a:r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oldVnode.text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时，只需要更新</a:t>
            </a:r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vnode.elm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的文本内容就可以</a:t>
            </a:r>
          </a:p>
        </p:txBody>
      </p:sp>
    </p:spTree>
    <p:extLst>
      <p:ext uri="{BB962C8B-B14F-4D97-AF65-F5344CB8AC3E}">
        <p14:creationId xmlns:p14="http://schemas.microsoft.com/office/powerpoint/2010/main" val="23387026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13D2021-4351-0C42-8133-EC52780752A8}"/>
              </a:ext>
            </a:extLst>
          </p:cNvPr>
          <p:cNvSpPr txBox="1"/>
          <p:nvPr/>
        </p:nvSpPr>
        <p:spPr>
          <a:xfrm>
            <a:off x="9166302" y="289932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4E93FB2-2665-8A49-A0A5-5ACE7413297E}"/>
              </a:ext>
            </a:extLst>
          </p:cNvPr>
          <p:cNvSpPr txBox="1"/>
          <p:nvPr/>
        </p:nvSpPr>
        <p:spPr>
          <a:xfrm>
            <a:off x="8898673" y="-289932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4944A0E-89D7-1B43-9491-CACDFA50A63F}"/>
              </a:ext>
            </a:extLst>
          </p:cNvPr>
          <p:cNvSpPr txBox="1"/>
          <p:nvPr/>
        </p:nvSpPr>
        <p:spPr>
          <a:xfrm>
            <a:off x="12313920" y="-2895600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7D66C91-BCFE-204C-84F3-3CB4F5201D31}"/>
              </a:ext>
            </a:extLst>
          </p:cNvPr>
          <p:cNvSpPr txBox="1"/>
          <p:nvPr/>
        </p:nvSpPr>
        <p:spPr>
          <a:xfrm>
            <a:off x="1437861" y="759941"/>
            <a:ext cx="7275444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en" altLang="zh-CN" sz="8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Virtual DOM</a:t>
            </a:r>
            <a:endParaRPr kumimoji="1" lang="zh-CN" altLang="en-US" sz="8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C6154F83-43FB-214C-AB21-7CA762BCA70F}"/>
              </a:ext>
            </a:extLst>
          </p:cNvPr>
          <p:cNvSpPr/>
          <p:nvPr/>
        </p:nvSpPr>
        <p:spPr>
          <a:xfrm>
            <a:off x="1544467" y="2509889"/>
            <a:ext cx="12379739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Vue</a:t>
            </a:r>
            <a:r>
              <a:rPr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在</a:t>
            </a:r>
            <a:r>
              <a:rPr lang="en-US" altLang="zh-CN" sz="5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Snabbdom</a:t>
            </a:r>
            <a:r>
              <a:rPr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基础上做了那些事情？</a:t>
            </a:r>
            <a:endParaRPr lang="en-US" altLang="zh-CN" sz="5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0AEE2AF0-595F-4247-A9A6-67AB4D57D9CA}"/>
              </a:ext>
            </a:extLst>
          </p:cNvPr>
          <p:cNvSpPr/>
          <p:nvPr/>
        </p:nvSpPr>
        <p:spPr>
          <a:xfrm>
            <a:off x="5285894" y="4207212"/>
            <a:ext cx="133223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" altLang="zh-CN" sz="36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Snabbdom</a:t>
            </a:r>
            <a:r>
              <a:rPr lang="zh-CN" altLang="en-US" sz="36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只能是标准的</a:t>
            </a:r>
            <a:r>
              <a:rPr lang="en-US" altLang="zh-CN" sz="36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Html</a:t>
            </a:r>
            <a:r>
              <a:rPr lang="zh-CN" altLang="en-US" sz="36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标签，</a:t>
            </a:r>
            <a:r>
              <a:rPr lang="en-US" altLang="zh-CN" sz="36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Vue</a:t>
            </a:r>
            <a:r>
              <a:rPr lang="zh-CN" altLang="en-US" sz="36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有组件，组件能嵌套</a:t>
            </a:r>
            <a:endParaRPr lang="en" altLang="zh-CN" sz="36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" name="圆角矩形 9">
            <a:extLst>
              <a:ext uri="{FF2B5EF4-FFF2-40B4-BE49-F238E27FC236}">
                <a16:creationId xmlns:a16="http://schemas.microsoft.com/office/drawing/2014/main" id="{E07E1DAD-CBD3-DD42-8428-57136AF6D8CD}"/>
              </a:ext>
            </a:extLst>
          </p:cNvPr>
          <p:cNvSpPr/>
          <p:nvPr/>
        </p:nvSpPr>
        <p:spPr>
          <a:xfrm>
            <a:off x="1590258" y="4123205"/>
            <a:ext cx="3044342" cy="783073"/>
          </a:xfrm>
          <a:prstGeom prst="roundRect">
            <a:avLst/>
          </a:prstGeom>
          <a:solidFill>
            <a:srgbClr val="00A2FF"/>
          </a:solidFill>
        </p:spPr>
        <p:txBody>
          <a:bodyPr wrap="square" rtlCol="0" anchor="ctr">
            <a:noAutofit/>
          </a:bodyPr>
          <a:lstStyle/>
          <a:p>
            <a:r>
              <a:rPr kumimoji="1" lang="zh-CN" altLang="en-US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组件</a:t>
            </a:r>
            <a:endParaRPr kumimoji="1" lang="en-US" altLang="zh-CN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1" name="圆角矩形 10">
            <a:extLst>
              <a:ext uri="{FF2B5EF4-FFF2-40B4-BE49-F238E27FC236}">
                <a16:creationId xmlns:a16="http://schemas.microsoft.com/office/drawing/2014/main" id="{44FD49D8-BF68-544F-8233-AC37869799BD}"/>
              </a:ext>
            </a:extLst>
          </p:cNvPr>
          <p:cNvSpPr/>
          <p:nvPr/>
        </p:nvSpPr>
        <p:spPr>
          <a:xfrm>
            <a:off x="1590258" y="5533085"/>
            <a:ext cx="3044343" cy="783073"/>
          </a:xfrm>
          <a:prstGeom prst="roundRect">
            <a:avLst/>
          </a:prstGeom>
          <a:solidFill>
            <a:srgbClr val="00A2FF"/>
          </a:solidFill>
        </p:spPr>
        <p:txBody>
          <a:bodyPr wrap="square" rtlCol="0" anchor="ctr">
            <a:noAutofit/>
          </a:bodyPr>
          <a:lstStyle/>
          <a:p>
            <a:r>
              <a:rPr kumimoji="1" lang="zh-CN" altLang="en-US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生命周期</a:t>
            </a:r>
            <a:endParaRPr kumimoji="1" lang="en-US" altLang="zh-CN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2" name="圆角矩形 11">
            <a:extLst>
              <a:ext uri="{FF2B5EF4-FFF2-40B4-BE49-F238E27FC236}">
                <a16:creationId xmlns:a16="http://schemas.microsoft.com/office/drawing/2014/main" id="{0794F5AA-FED5-BB4D-B1A5-61CC2D129AC6}"/>
              </a:ext>
            </a:extLst>
          </p:cNvPr>
          <p:cNvSpPr/>
          <p:nvPr/>
        </p:nvSpPr>
        <p:spPr>
          <a:xfrm>
            <a:off x="1590254" y="8178266"/>
            <a:ext cx="3044345" cy="783073"/>
          </a:xfrm>
          <a:prstGeom prst="roundRect">
            <a:avLst/>
          </a:prstGeom>
          <a:solidFill>
            <a:srgbClr val="00A2FF"/>
          </a:solidFill>
        </p:spPr>
        <p:txBody>
          <a:bodyPr wrap="square" rtlCol="0" anchor="ctr">
            <a:noAutofit/>
          </a:bodyPr>
          <a:lstStyle/>
          <a:p>
            <a:r>
              <a:rPr kumimoji="1" lang="zh-CN" altLang="en-US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静态节点优化</a:t>
            </a:r>
            <a:endParaRPr kumimoji="1" lang="en-US" altLang="zh-CN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3" name="圆角矩形 12">
            <a:extLst>
              <a:ext uri="{FF2B5EF4-FFF2-40B4-BE49-F238E27FC236}">
                <a16:creationId xmlns:a16="http://schemas.microsoft.com/office/drawing/2014/main" id="{B16A418B-45AC-E942-9566-1DE8E6AE9D6A}"/>
              </a:ext>
            </a:extLst>
          </p:cNvPr>
          <p:cNvSpPr/>
          <p:nvPr/>
        </p:nvSpPr>
        <p:spPr>
          <a:xfrm>
            <a:off x="1590254" y="11801740"/>
            <a:ext cx="3044345" cy="783073"/>
          </a:xfrm>
          <a:prstGeom prst="roundRect">
            <a:avLst/>
          </a:prstGeom>
          <a:solidFill>
            <a:srgbClr val="00A2FF"/>
          </a:solidFill>
        </p:spPr>
        <p:txBody>
          <a:bodyPr wrap="square" rtlCol="0" anchor="ctr">
            <a:noAutofit/>
          </a:bodyPr>
          <a:lstStyle/>
          <a:p>
            <a:r>
              <a:rPr lang="en" altLang="zh-CN" sz="32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hydrate</a:t>
            </a:r>
            <a:endParaRPr kumimoji="1" lang="en-US" altLang="zh-CN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E0555818-CD8C-7944-B8E3-23C45F4B344C}"/>
              </a:ext>
            </a:extLst>
          </p:cNvPr>
          <p:cNvSpPr/>
          <p:nvPr/>
        </p:nvSpPr>
        <p:spPr>
          <a:xfrm>
            <a:off x="5246898" y="7052534"/>
            <a:ext cx="1859375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" altLang="zh-CN" sz="36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Vue </a:t>
            </a:r>
            <a:r>
              <a:rPr lang="zh-CN" altLang="en-US" sz="36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新增了 </a:t>
            </a:r>
            <a:r>
              <a:rPr lang="en" altLang="zh-CN" sz="36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active </a:t>
            </a:r>
            <a:r>
              <a:rPr lang="zh-CN" altLang="en-US" sz="36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钩子，用来处理 </a:t>
            </a:r>
            <a:r>
              <a:rPr lang="en-US" altLang="zh-CN" sz="36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&lt;</a:t>
            </a:r>
            <a:r>
              <a:rPr lang="en" altLang="zh-CN" sz="36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keep-alive&gt; </a:t>
            </a:r>
            <a:r>
              <a:rPr lang="zh-CN" altLang="en-US" sz="36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嵌套 </a:t>
            </a:r>
            <a:r>
              <a:rPr lang="en-US" altLang="zh-CN" sz="36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&lt;</a:t>
            </a:r>
            <a:r>
              <a:rPr lang="en" altLang="zh-CN" sz="36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transition&gt; </a:t>
            </a:r>
            <a:r>
              <a:rPr lang="zh-CN" altLang="en-US" sz="36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组件产生的边界问题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A294B7D4-B375-A74C-9184-0AB5C019D538}"/>
              </a:ext>
            </a:extLst>
          </p:cNvPr>
          <p:cNvSpPr/>
          <p:nvPr/>
        </p:nvSpPr>
        <p:spPr>
          <a:xfrm>
            <a:off x="5246898" y="6284798"/>
            <a:ext cx="1851390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" altLang="zh-CN" sz="36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Vue </a:t>
            </a:r>
            <a:r>
              <a:rPr lang="zh-CN" altLang="en-US" sz="36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中 </a:t>
            </a:r>
            <a:r>
              <a:rPr lang="en" altLang="zh-CN" sz="36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init</a:t>
            </a:r>
            <a:r>
              <a:rPr lang="en" altLang="zh-CN" sz="36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 </a:t>
            </a:r>
            <a:r>
              <a:rPr lang="zh-CN" altLang="en-US" sz="36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钩子只对组件节点生效，而 </a:t>
            </a:r>
            <a:r>
              <a:rPr lang="en" altLang="zh-CN" sz="36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Snabbdom</a:t>
            </a:r>
            <a:r>
              <a:rPr lang="en" altLang="zh-CN" sz="36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CN" altLang="en-US" sz="36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中所有节点都可定义 </a:t>
            </a:r>
            <a:r>
              <a:rPr lang="en" altLang="zh-CN" sz="36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init</a:t>
            </a:r>
            <a:r>
              <a:rPr lang="en" altLang="zh-CN" sz="36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 hooks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2363A331-A8C2-AF48-8BA0-9D470A7218BB}"/>
              </a:ext>
            </a:extLst>
          </p:cNvPr>
          <p:cNvSpPr/>
          <p:nvPr/>
        </p:nvSpPr>
        <p:spPr>
          <a:xfrm>
            <a:off x="5246898" y="5525941"/>
            <a:ext cx="1851390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" altLang="zh-CN" sz="36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Vue </a:t>
            </a:r>
            <a:r>
              <a:rPr lang="zh-CN" altLang="en-US" sz="36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去掉了 </a:t>
            </a:r>
            <a:r>
              <a:rPr lang="en" altLang="zh-CN" sz="36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pre </a:t>
            </a:r>
            <a:r>
              <a:rPr lang="zh-CN" altLang="en-US" sz="36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和 </a:t>
            </a:r>
            <a:r>
              <a:rPr lang="en" altLang="zh-CN" sz="36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post 2 </a:t>
            </a:r>
            <a:r>
              <a:rPr lang="zh-CN" altLang="en-US" sz="36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个钩子，这 </a:t>
            </a:r>
            <a:r>
              <a:rPr lang="en-US" altLang="zh-CN" sz="36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 </a:t>
            </a:r>
            <a:r>
              <a:rPr lang="zh-CN" altLang="en-US" sz="36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个钩子分别用来在 </a:t>
            </a:r>
            <a:r>
              <a:rPr lang="en" altLang="zh-CN" sz="36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patch </a:t>
            </a:r>
            <a:r>
              <a:rPr lang="zh-CN" altLang="en-US" sz="36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执行前后调用的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41D850C-96DE-CB48-864F-F98235672353}"/>
              </a:ext>
            </a:extLst>
          </p:cNvPr>
          <p:cNvSpPr/>
          <p:nvPr/>
        </p:nvSpPr>
        <p:spPr>
          <a:xfrm>
            <a:off x="5246898" y="8058021"/>
            <a:ext cx="1824810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sz="36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编译时：</a:t>
            </a:r>
            <a:r>
              <a:rPr lang="en" altLang="zh-CN" sz="36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Vue compiler </a:t>
            </a:r>
            <a:r>
              <a:rPr lang="zh-CN" altLang="en-US" sz="36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会对 </a:t>
            </a:r>
            <a:r>
              <a:rPr lang="en" altLang="zh-CN" sz="36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template </a:t>
            </a:r>
            <a:r>
              <a:rPr lang="zh-CN" altLang="en-US" sz="36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中的静态节点特殊处理：创建静态节点的方法会存放在 </a:t>
            </a:r>
            <a:r>
              <a:rPr lang="en" altLang="zh-CN" sz="36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staticRenderFns</a:t>
            </a:r>
            <a:r>
              <a:rPr lang="en" altLang="zh-CN" sz="36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 </a:t>
            </a:r>
            <a:r>
              <a:rPr lang="zh-CN" altLang="en-US" sz="36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属性里。纯 </a:t>
            </a:r>
            <a:r>
              <a:rPr lang="en" altLang="zh-CN" sz="36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html </a:t>
            </a:r>
            <a:r>
              <a:rPr lang="zh-CN" altLang="en-US" sz="36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语法，</a:t>
            </a:r>
            <a:r>
              <a:rPr lang="en" altLang="zh-CN" sz="36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v-once, v-pre </a:t>
            </a:r>
            <a:r>
              <a:rPr lang="zh-CN" altLang="en-US" sz="36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也会产生静态节点。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DBA0C3DC-5DCA-B947-AC5D-47A6F833FE6A}"/>
              </a:ext>
            </a:extLst>
          </p:cNvPr>
          <p:cNvSpPr/>
          <p:nvPr/>
        </p:nvSpPr>
        <p:spPr>
          <a:xfrm>
            <a:off x="5246897" y="9617506"/>
            <a:ext cx="18248101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sz="36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运行时：当组件初始化时，静态节点会被保存到实例 </a:t>
            </a:r>
            <a:r>
              <a:rPr lang="en-US" altLang="zh-CN" sz="36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_</a:t>
            </a:r>
            <a:r>
              <a:rPr lang="en" altLang="zh-CN" sz="36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staticTrees</a:t>
            </a:r>
            <a:r>
              <a:rPr lang="en" altLang="zh-CN" sz="36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 </a:t>
            </a:r>
            <a:r>
              <a:rPr lang="zh-CN" altLang="en-US" sz="36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数组中。组件更新触发 </a:t>
            </a:r>
            <a:r>
              <a:rPr lang="en" altLang="zh-CN" sz="36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render </a:t>
            </a:r>
            <a:r>
              <a:rPr lang="zh-CN" altLang="en-US" sz="36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时，不会重新创建 </a:t>
            </a:r>
            <a:r>
              <a:rPr lang="en" altLang="zh-CN" sz="36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vnode</a:t>
            </a:r>
            <a:r>
              <a:rPr lang="en" altLang="zh-CN" sz="36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CN" altLang="en-US" sz="36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节点，直接使用之前已有的静态节点。进而不会触发 </a:t>
            </a:r>
            <a:r>
              <a:rPr lang="en" altLang="zh-CN" sz="36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patchVnode</a:t>
            </a:r>
            <a:r>
              <a:rPr lang="en" altLang="zh-CN" sz="36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 </a:t>
            </a:r>
            <a:r>
              <a:rPr lang="zh-CN" altLang="en-US" sz="36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操作。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4FC2340E-2DD3-6A45-AE60-810175D19C01}"/>
              </a:ext>
            </a:extLst>
          </p:cNvPr>
          <p:cNvSpPr/>
          <p:nvPr/>
        </p:nvSpPr>
        <p:spPr>
          <a:xfrm>
            <a:off x="5285894" y="11674150"/>
            <a:ext cx="1727662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sz="36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对于 </a:t>
            </a:r>
            <a:r>
              <a:rPr lang="en" altLang="zh-CN" sz="36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Vue </a:t>
            </a:r>
            <a:r>
              <a:rPr lang="zh-CN" altLang="en-US" sz="36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服务端渲染输出的 </a:t>
            </a:r>
            <a:r>
              <a:rPr lang="en" altLang="zh-CN" sz="36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html</a:t>
            </a:r>
            <a:r>
              <a:rPr lang="zh-CN" altLang="en" sz="36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zh-CN" altLang="en-US" sz="36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客户端初始化挂载节点时，会把已经渲染好的 </a:t>
            </a:r>
            <a:r>
              <a:rPr lang="en" altLang="zh-CN" sz="36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dom</a:t>
            </a:r>
            <a:r>
              <a:rPr lang="en" altLang="zh-CN" sz="36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CN" altLang="en-US" sz="36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和 </a:t>
            </a:r>
            <a:r>
              <a:rPr lang="en" altLang="zh-CN" sz="36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vnode</a:t>
            </a:r>
            <a:r>
              <a:rPr lang="en" altLang="zh-CN" sz="36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CN" altLang="en-US" sz="36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一一绑定，以达到同构的效果，</a:t>
            </a:r>
            <a:r>
              <a:rPr lang="en" altLang="zh-CN" sz="36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hydrate </a:t>
            </a:r>
            <a:r>
              <a:rPr lang="zh-CN" altLang="en-US" sz="36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函数就做了这个任务</a:t>
            </a:r>
          </a:p>
        </p:txBody>
      </p:sp>
    </p:spTree>
    <p:extLst>
      <p:ext uri="{BB962C8B-B14F-4D97-AF65-F5344CB8AC3E}">
        <p14:creationId xmlns:p14="http://schemas.microsoft.com/office/powerpoint/2010/main" val="36779624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13D2021-4351-0C42-8133-EC52780752A8}"/>
              </a:ext>
            </a:extLst>
          </p:cNvPr>
          <p:cNvSpPr txBox="1"/>
          <p:nvPr/>
        </p:nvSpPr>
        <p:spPr>
          <a:xfrm>
            <a:off x="9166302" y="289932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4E93FB2-2665-8A49-A0A5-5ACE7413297E}"/>
              </a:ext>
            </a:extLst>
          </p:cNvPr>
          <p:cNvSpPr txBox="1"/>
          <p:nvPr/>
        </p:nvSpPr>
        <p:spPr>
          <a:xfrm>
            <a:off x="8898673" y="-289932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4944A0E-89D7-1B43-9491-CACDFA50A63F}"/>
              </a:ext>
            </a:extLst>
          </p:cNvPr>
          <p:cNvSpPr txBox="1"/>
          <p:nvPr/>
        </p:nvSpPr>
        <p:spPr>
          <a:xfrm>
            <a:off x="12313920" y="-2895600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7D66C91-BCFE-204C-84F3-3CB4F5201D31}"/>
              </a:ext>
            </a:extLst>
          </p:cNvPr>
          <p:cNvSpPr txBox="1"/>
          <p:nvPr/>
        </p:nvSpPr>
        <p:spPr>
          <a:xfrm>
            <a:off x="1437861" y="759941"/>
            <a:ext cx="7275444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en" altLang="zh-CN" sz="8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Virtual DOM</a:t>
            </a:r>
            <a:endParaRPr kumimoji="1" lang="zh-CN" altLang="en-US" sz="8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C6154F83-43FB-214C-AB21-7CA762BCA70F}"/>
              </a:ext>
            </a:extLst>
          </p:cNvPr>
          <p:cNvSpPr/>
          <p:nvPr/>
        </p:nvSpPr>
        <p:spPr>
          <a:xfrm>
            <a:off x="1544467" y="2509889"/>
            <a:ext cx="17063727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Vue </a:t>
            </a:r>
            <a:r>
              <a:rPr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中有哪些功能是基于 </a:t>
            </a:r>
            <a:r>
              <a:rPr lang="en-US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patch </a:t>
            </a:r>
            <a:r>
              <a:rPr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中的 </a:t>
            </a:r>
            <a:r>
              <a:rPr lang="en-US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Hooks </a:t>
            </a:r>
            <a:r>
              <a:rPr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实现的？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0AEE2AF0-595F-4247-A9A6-67AB4D57D9CA}"/>
              </a:ext>
            </a:extLst>
          </p:cNvPr>
          <p:cNvSpPr/>
          <p:nvPr/>
        </p:nvSpPr>
        <p:spPr>
          <a:xfrm>
            <a:off x="5410223" y="5028969"/>
            <a:ext cx="14940634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" altLang="zh-CN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Vue 2 </a:t>
            </a:r>
            <a:r>
              <a:rPr lang="zh-CN" altLang="en-US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中的指令就是基于 </a:t>
            </a:r>
            <a:r>
              <a:rPr lang="en" altLang="zh-CN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hooks </a:t>
            </a:r>
            <a:r>
              <a:rPr lang="zh-CN" altLang="en-US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实现的，从 </a:t>
            </a:r>
            <a:r>
              <a:rPr lang="en" altLang="zh-CN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directive </a:t>
            </a:r>
            <a:r>
              <a:rPr lang="zh-CN" altLang="en-US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的生命周期来看：</a:t>
            </a:r>
            <a:endParaRPr lang="en-US" altLang="zh-CN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r>
              <a:rPr lang="en" altLang="zh-CN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bind</a:t>
            </a:r>
            <a:r>
              <a:rPr lang="zh-CN" altLang="en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zh-CN" altLang="en-US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    节点上绑定新的指令时调用 </a:t>
            </a:r>
            <a:r>
              <a:rPr lang="en-US" altLang="zh-CN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-&gt; </a:t>
            </a:r>
            <a:r>
              <a:rPr lang="en" altLang="zh-CN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hooks: create, update</a:t>
            </a:r>
          </a:p>
          <a:p>
            <a:pPr algn="l"/>
            <a:r>
              <a:rPr lang="en" altLang="zh-CN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inserted</a:t>
            </a:r>
            <a:r>
              <a:rPr lang="zh-CN" altLang="en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zh-CN" altLang="en-US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节点上绑定新的指令，若 </a:t>
            </a:r>
            <a:r>
              <a:rPr lang="en" altLang="zh-CN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hooks == create </a:t>
            </a:r>
            <a:r>
              <a:rPr lang="zh-CN" altLang="en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zh-CN" altLang="en-US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则在节点被 </a:t>
            </a:r>
            <a:r>
              <a:rPr lang="en" altLang="zh-CN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insert </a:t>
            </a:r>
            <a:r>
              <a:rPr lang="zh-CN" altLang="en-US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时调用；</a:t>
            </a:r>
            <a:endParaRPr lang="en-US" altLang="zh-CN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r>
              <a:rPr lang="zh-CN" altLang="en-US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               若 </a:t>
            </a:r>
            <a:r>
              <a:rPr lang="en" altLang="zh-CN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hooks == update</a:t>
            </a:r>
            <a:r>
              <a:rPr lang="zh-CN" altLang="en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zh-CN" altLang="en-US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则直接调用</a:t>
            </a:r>
          </a:p>
          <a:p>
            <a:pPr algn="l"/>
            <a:r>
              <a:rPr lang="en" altLang="zh-CN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update</a:t>
            </a:r>
            <a:r>
              <a:rPr lang="zh-CN" altLang="en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zh-CN" altLang="en-US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节点上已存在指令时调用 </a:t>
            </a:r>
            <a:r>
              <a:rPr lang="en-US" altLang="zh-CN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-&gt; </a:t>
            </a:r>
            <a:r>
              <a:rPr lang="en" altLang="zh-CN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hooks: update</a:t>
            </a:r>
          </a:p>
          <a:p>
            <a:pPr algn="l"/>
            <a:r>
              <a:rPr lang="en" altLang="zh-CN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componentUpdated</a:t>
            </a:r>
            <a:r>
              <a:rPr lang="zh-CN" altLang="en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： </a:t>
            </a:r>
            <a:r>
              <a:rPr lang="zh-CN" altLang="en-US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节点上已存在指令，且在 </a:t>
            </a:r>
            <a:r>
              <a:rPr lang="en" altLang="zh-CN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hooks: </a:t>
            </a:r>
            <a:r>
              <a:rPr lang="en" altLang="zh-CN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postpatch</a:t>
            </a:r>
            <a:r>
              <a:rPr lang="en" altLang="zh-CN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CN" altLang="en-US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触发时调用，此时指令所在组件的 </a:t>
            </a:r>
            <a:r>
              <a:rPr lang="en" altLang="zh-CN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VNode</a:t>
            </a:r>
            <a:r>
              <a:rPr lang="en" altLang="zh-CN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CN" altLang="en-US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及其子 </a:t>
            </a:r>
            <a:r>
              <a:rPr lang="en" altLang="zh-CN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VNode</a:t>
            </a:r>
            <a:r>
              <a:rPr lang="en" altLang="zh-CN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CN" altLang="en-US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已全部更新。</a:t>
            </a:r>
          </a:p>
          <a:p>
            <a:pPr algn="l"/>
            <a:r>
              <a:rPr lang="en" altLang="zh-CN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unbind</a:t>
            </a:r>
            <a:r>
              <a:rPr lang="zh-CN" altLang="en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zh-CN" altLang="en-US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节点被销毁时调用 </a:t>
            </a:r>
            <a:r>
              <a:rPr lang="en-US" altLang="zh-CN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-&gt; </a:t>
            </a:r>
            <a:r>
              <a:rPr lang="en" altLang="zh-CN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hooks: destroy</a:t>
            </a:r>
          </a:p>
        </p:txBody>
      </p:sp>
      <p:sp>
        <p:nvSpPr>
          <p:cNvPr id="10" name="圆角矩形 9">
            <a:extLst>
              <a:ext uri="{FF2B5EF4-FFF2-40B4-BE49-F238E27FC236}">
                <a16:creationId xmlns:a16="http://schemas.microsoft.com/office/drawing/2014/main" id="{E07E1DAD-CBD3-DD42-8428-57136AF6D8CD}"/>
              </a:ext>
            </a:extLst>
          </p:cNvPr>
          <p:cNvSpPr/>
          <p:nvPr/>
        </p:nvSpPr>
        <p:spPr>
          <a:xfrm>
            <a:off x="1714587" y="5057140"/>
            <a:ext cx="3044342" cy="783073"/>
          </a:xfrm>
          <a:prstGeom prst="roundRect">
            <a:avLst/>
          </a:prstGeom>
          <a:solidFill>
            <a:srgbClr val="00A2FF"/>
          </a:solidFill>
        </p:spPr>
        <p:txBody>
          <a:bodyPr wrap="square" rtlCol="0" anchor="ctr">
            <a:noAutofit/>
          </a:bodyPr>
          <a:lstStyle/>
          <a:p>
            <a:r>
              <a:rPr kumimoji="1" lang="en" altLang="zh-CN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directives</a:t>
            </a:r>
          </a:p>
        </p:txBody>
      </p:sp>
      <p:sp>
        <p:nvSpPr>
          <p:cNvPr id="12" name="圆角矩形 11">
            <a:extLst>
              <a:ext uri="{FF2B5EF4-FFF2-40B4-BE49-F238E27FC236}">
                <a16:creationId xmlns:a16="http://schemas.microsoft.com/office/drawing/2014/main" id="{0794F5AA-FED5-BB4D-B1A5-61CC2D129AC6}"/>
              </a:ext>
            </a:extLst>
          </p:cNvPr>
          <p:cNvSpPr/>
          <p:nvPr/>
        </p:nvSpPr>
        <p:spPr>
          <a:xfrm>
            <a:off x="1753580" y="9784994"/>
            <a:ext cx="3044345" cy="783073"/>
          </a:xfrm>
          <a:prstGeom prst="roundRect">
            <a:avLst/>
          </a:prstGeom>
          <a:solidFill>
            <a:srgbClr val="00A2FF"/>
          </a:solidFill>
        </p:spPr>
        <p:txBody>
          <a:bodyPr wrap="square" rtlCol="0" anchor="ctr">
            <a:noAutofit/>
          </a:bodyPr>
          <a:lstStyle/>
          <a:p>
            <a:r>
              <a:rPr kumimoji="1" lang="en" altLang="zh-CN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ref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41D850C-96DE-CB48-864F-F98235672353}"/>
              </a:ext>
            </a:extLst>
          </p:cNvPr>
          <p:cNvSpPr/>
          <p:nvPr/>
        </p:nvSpPr>
        <p:spPr>
          <a:xfrm>
            <a:off x="5410223" y="9701350"/>
            <a:ext cx="1494063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" altLang="zh-CN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vnode</a:t>
            </a:r>
            <a:r>
              <a:rPr lang="en" altLang="zh-CN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CN" altLang="en-US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创建、更新、销毁时都会更新所在组件上的 </a:t>
            </a:r>
            <a:r>
              <a:rPr lang="en-US" altLang="zh-CN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$</a:t>
            </a:r>
            <a:r>
              <a:rPr lang="en" altLang="zh-CN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refs </a:t>
            </a:r>
            <a:r>
              <a:rPr lang="zh-CN" altLang="en-US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属性。</a:t>
            </a:r>
            <a:br>
              <a:rPr lang="zh-CN" altLang="en-US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r>
              <a:rPr lang="en" altLang="zh-CN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patch </a:t>
            </a:r>
            <a:r>
              <a:rPr lang="zh-CN" altLang="en-US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过程中处理了子组件为空时，父组件指向的 </a:t>
            </a:r>
            <a:r>
              <a:rPr lang="en" altLang="zh-CN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ref </a:t>
            </a:r>
            <a:r>
              <a:rPr lang="zh-CN" altLang="en-US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为 </a:t>
            </a:r>
            <a:r>
              <a:rPr lang="en" altLang="zh-CN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undefined </a:t>
            </a:r>
            <a:r>
              <a:rPr lang="zh-CN" altLang="en-US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的边界情况</a:t>
            </a:r>
          </a:p>
        </p:txBody>
      </p:sp>
    </p:spTree>
    <p:extLst>
      <p:ext uri="{BB962C8B-B14F-4D97-AF65-F5344CB8AC3E}">
        <p14:creationId xmlns:p14="http://schemas.microsoft.com/office/powerpoint/2010/main" val="18868954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13D2021-4351-0C42-8133-EC52780752A8}"/>
              </a:ext>
            </a:extLst>
          </p:cNvPr>
          <p:cNvSpPr txBox="1"/>
          <p:nvPr/>
        </p:nvSpPr>
        <p:spPr>
          <a:xfrm>
            <a:off x="9166302" y="289932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4E93FB2-2665-8A49-A0A5-5ACE7413297E}"/>
              </a:ext>
            </a:extLst>
          </p:cNvPr>
          <p:cNvSpPr txBox="1"/>
          <p:nvPr/>
        </p:nvSpPr>
        <p:spPr>
          <a:xfrm>
            <a:off x="8898673" y="-289932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4944A0E-89D7-1B43-9491-CACDFA50A63F}"/>
              </a:ext>
            </a:extLst>
          </p:cNvPr>
          <p:cNvSpPr txBox="1"/>
          <p:nvPr/>
        </p:nvSpPr>
        <p:spPr>
          <a:xfrm>
            <a:off x="12313920" y="-2895600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0FCB434-8E48-344D-BE26-FE16E9424296}"/>
              </a:ext>
            </a:extLst>
          </p:cNvPr>
          <p:cNvSpPr txBox="1"/>
          <p:nvPr/>
        </p:nvSpPr>
        <p:spPr>
          <a:xfrm>
            <a:off x="12193065" y="1965566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A86EFFA-4D21-0A43-BA04-F8B351CD8BD3}"/>
              </a:ext>
            </a:extLst>
          </p:cNvPr>
          <p:cNvSpPr txBox="1"/>
          <p:nvPr/>
        </p:nvSpPr>
        <p:spPr>
          <a:xfrm>
            <a:off x="1437861" y="759941"/>
            <a:ext cx="7275444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zh-CN" altLang="en-US" sz="8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事件机制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C912C1F-A768-7841-9670-9E8FD3FB87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886" y="6247687"/>
            <a:ext cx="4511005" cy="1220625"/>
          </a:xfrm>
          <a:prstGeom prst="rect">
            <a:avLst/>
          </a:prstGeom>
        </p:spPr>
      </p:pic>
      <p:sp>
        <p:nvSpPr>
          <p:cNvPr id="12" name="圆角矩形 11">
            <a:extLst>
              <a:ext uri="{FF2B5EF4-FFF2-40B4-BE49-F238E27FC236}">
                <a16:creationId xmlns:a16="http://schemas.microsoft.com/office/drawing/2014/main" id="{E30225D2-432D-294E-A2BE-4A9462191B77}"/>
              </a:ext>
            </a:extLst>
          </p:cNvPr>
          <p:cNvSpPr/>
          <p:nvPr/>
        </p:nvSpPr>
        <p:spPr>
          <a:xfrm>
            <a:off x="1472218" y="3749695"/>
            <a:ext cx="3044342" cy="1220625"/>
          </a:xfrm>
          <a:prstGeom prst="roundRect">
            <a:avLst/>
          </a:prstGeom>
          <a:solidFill>
            <a:srgbClr val="00A2FF"/>
          </a:solidFill>
        </p:spPr>
        <p:txBody>
          <a:bodyPr wrap="square" rtlCol="0" anchor="ctr">
            <a:noAutofit/>
          </a:bodyPr>
          <a:lstStyle/>
          <a:p>
            <a:r>
              <a:rPr kumimoji="1" lang="zh-CN" altLang="en-US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模版编译</a:t>
            </a:r>
          </a:p>
        </p:txBody>
      </p:sp>
      <p:sp>
        <p:nvSpPr>
          <p:cNvPr id="16" name="圆角矩形 15">
            <a:extLst>
              <a:ext uri="{FF2B5EF4-FFF2-40B4-BE49-F238E27FC236}">
                <a16:creationId xmlns:a16="http://schemas.microsoft.com/office/drawing/2014/main" id="{250EB1DA-5E44-3D49-99DA-44AEF8B50808}"/>
              </a:ext>
            </a:extLst>
          </p:cNvPr>
          <p:cNvSpPr/>
          <p:nvPr/>
        </p:nvSpPr>
        <p:spPr>
          <a:xfrm>
            <a:off x="18089245" y="3708677"/>
            <a:ext cx="3637483" cy="1220627"/>
          </a:xfrm>
          <a:prstGeom prst="roundRect">
            <a:avLst/>
          </a:prstGeom>
          <a:solidFill>
            <a:srgbClr val="00A2FF"/>
          </a:solidFill>
        </p:spPr>
        <p:txBody>
          <a:bodyPr wrap="square" rtlCol="0" anchor="ctr">
            <a:noAutofit/>
          </a:bodyPr>
          <a:lstStyle/>
          <a:p>
            <a:r>
              <a:rPr kumimoji="1" lang="en-US" altLang="zh-CN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codegen</a:t>
            </a:r>
            <a:endParaRPr kumimoji="1" lang="en-US" altLang="zh-CN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en-US" altLang="zh-CN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genHandlers</a:t>
            </a:r>
            <a:endParaRPr kumimoji="1" lang="en-US" altLang="zh-CN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17" name="直线箭头连接符 16">
            <a:extLst>
              <a:ext uri="{FF2B5EF4-FFF2-40B4-BE49-F238E27FC236}">
                <a16:creationId xmlns:a16="http://schemas.microsoft.com/office/drawing/2014/main" id="{4EB93CAD-EE08-BC45-A92B-5FBA64B8B5E7}"/>
              </a:ext>
            </a:extLst>
          </p:cNvPr>
          <p:cNvCxnSpPr>
            <a:stCxn id="12" idx="3"/>
            <a:endCxn id="16" idx="1"/>
          </p:cNvCxnSpPr>
          <p:nvPr/>
        </p:nvCxnSpPr>
        <p:spPr>
          <a:xfrm flipV="1">
            <a:off x="4516560" y="4318991"/>
            <a:ext cx="13572685" cy="41017"/>
          </a:xfrm>
          <a:prstGeom prst="straightConnector1">
            <a:avLst/>
          </a:prstGeom>
          <a:noFill/>
          <a:ln w="50800" cap="flat">
            <a:solidFill>
              <a:srgbClr val="FF6C6E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3" name="圆角矩形 12">
            <a:extLst>
              <a:ext uri="{FF2B5EF4-FFF2-40B4-BE49-F238E27FC236}">
                <a16:creationId xmlns:a16="http://schemas.microsoft.com/office/drawing/2014/main" id="{B925971A-DACA-4544-89E1-687639B583E2}"/>
              </a:ext>
            </a:extLst>
          </p:cNvPr>
          <p:cNvSpPr/>
          <p:nvPr/>
        </p:nvSpPr>
        <p:spPr>
          <a:xfrm>
            <a:off x="6578746" y="3613974"/>
            <a:ext cx="3637483" cy="1220627"/>
          </a:xfrm>
          <a:prstGeom prst="roundRect">
            <a:avLst/>
          </a:prstGeom>
          <a:solidFill>
            <a:srgbClr val="00A2FF"/>
          </a:solidFill>
        </p:spPr>
        <p:txBody>
          <a:bodyPr wrap="square" rtlCol="0" anchor="ctr">
            <a:noAutofit/>
          </a:bodyPr>
          <a:lstStyle/>
          <a:p>
            <a:r>
              <a:rPr kumimoji="1" lang="en-US" altLang="zh-CN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htmlParser</a:t>
            </a:r>
            <a:endParaRPr kumimoji="1" lang="en-US" altLang="zh-CN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事件编译成</a:t>
            </a:r>
            <a:r>
              <a:rPr kumimoji="1" lang="en-US" altLang="zh-CN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AST</a:t>
            </a:r>
            <a:endParaRPr kumimoji="1" lang="zh-CN" altLang="en-US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4" name="圆角矩形 13">
            <a:extLst>
              <a:ext uri="{FF2B5EF4-FFF2-40B4-BE49-F238E27FC236}">
                <a16:creationId xmlns:a16="http://schemas.microsoft.com/office/drawing/2014/main" id="{1D95D56F-680C-6147-87E1-14A6E1E6F37D}"/>
              </a:ext>
            </a:extLst>
          </p:cNvPr>
          <p:cNvSpPr/>
          <p:nvPr/>
        </p:nvSpPr>
        <p:spPr>
          <a:xfrm>
            <a:off x="12389576" y="3729184"/>
            <a:ext cx="3637483" cy="1220627"/>
          </a:xfrm>
          <a:prstGeom prst="roundRect">
            <a:avLst/>
          </a:prstGeom>
          <a:solidFill>
            <a:srgbClr val="00A2FF"/>
          </a:solidFill>
        </p:spPr>
        <p:txBody>
          <a:bodyPr wrap="square" rtlCol="0" anchor="ctr">
            <a:noAutofit/>
          </a:bodyPr>
          <a:lstStyle/>
          <a:p>
            <a:r>
              <a:rPr kumimoji="1" lang="en-US" altLang="zh-CN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addHandler</a:t>
            </a:r>
            <a:endParaRPr kumimoji="1" lang="en-US" altLang="zh-CN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D75582AD-AB34-A640-88B1-3E2BC9CE3CF0}"/>
              </a:ext>
            </a:extLst>
          </p:cNvPr>
          <p:cNvSpPr/>
          <p:nvPr/>
        </p:nvSpPr>
        <p:spPr>
          <a:xfrm>
            <a:off x="1437861" y="2467553"/>
            <a:ext cx="7275445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第一阶段，模版编译</a:t>
            </a:r>
            <a:endParaRPr lang="en-US" altLang="zh-CN" sz="5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FAE489F2-CA5F-AE40-9260-7C949E0DD4B0}"/>
              </a:ext>
            </a:extLst>
          </p:cNvPr>
          <p:cNvSpPr/>
          <p:nvPr/>
        </p:nvSpPr>
        <p:spPr>
          <a:xfrm>
            <a:off x="6011939" y="6149928"/>
            <a:ext cx="523252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sz="36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匹配</a:t>
            </a:r>
            <a:r>
              <a:rPr lang="en" altLang="zh-CN" sz="36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v-</a:t>
            </a:r>
            <a:r>
              <a:rPr lang="zh-CN" altLang="en-US" sz="36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或者</a:t>
            </a:r>
            <a:r>
              <a:rPr lang="en-US" altLang="zh-CN" sz="36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@</a:t>
            </a:r>
            <a:r>
              <a:rPr lang="zh-CN" altLang="en-US" sz="36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开头的指令</a:t>
            </a:r>
            <a:endParaRPr lang="en-US" altLang="zh-CN" sz="36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r>
              <a:rPr lang="zh-CN" altLang="en-US" sz="36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获取事件，事件回调以及事件修饰符</a:t>
            </a:r>
            <a:endParaRPr lang="en" altLang="zh-CN" sz="36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6BB320F4-050A-F444-A5FC-5D1F4B3F92D9}"/>
              </a:ext>
            </a:extLst>
          </p:cNvPr>
          <p:cNvSpPr/>
          <p:nvPr/>
        </p:nvSpPr>
        <p:spPr>
          <a:xfrm>
            <a:off x="12210982" y="6149928"/>
            <a:ext cx="4397074" cy="67403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" altLang="zh-CN" sz="36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addHandler</a:t>
            </a:r>
            <a:r>
              <a:rPr lang="zh-CN" altLang="en-US" sz="36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方法，为</a:t>
            </a:r>
            <a:r>
              <a:rPr lang="en" altLang="zh-CN" sz="36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AST</a:t>
            </a:r>
            <a:r>
              <a:rPr lang="zh-CN" altLang="en-US" sz="36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树添加事件相关的属性</a:t>
            </a:r>
            <a:endParaRPr lang="en-US" altLang="zh-CN" sz="36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endParaRPr lang="en-US" altLang="zh-CN" sz="36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r>
              <a:rPr lang="zh-CN" altLang="en-US" sz="36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对事件修饰符进行特殊处理</a:t>
            </a:r>
            <a:endParaRPr lang="en-US" altLang="zh-CN" sz="36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endParaRPr lang="en-US" altLang="zh-CN" sz="36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r>
              <a:rPr lang="en" altLang="zh-CN" sz="36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capture</a:t>
            </a:r>
          </a:p>
          <a:p>
            <a:pPr algn="l"/>
            <a:r>
              <a:rPr lang="en" altLang="zh-CN" sz="36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once</a:t>
            </a:r>
          </a:p>
          <a:p>
            <a:pPr algn="l"/>
            <a:r>
              <a:rPr lang="en" altLang="zh-CN" sz="36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passive</a:t>
            </a:r>
          </a:p>
          <a:p>
            <a:pPr algn="l"/>
            <a:r>
              <a:rPr lang="en" altLang="zh-CN" sz="36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native</a:t>
            </a:r>
            <a:endParaRPr lang="en-US" altLang="zh-CN" sz="36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r>
              <a:rPr lang="zh-CN" altLang="en-US" sz="36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自定义事件</a:t>
            </a:r>
            <a:endParaRPr lang="en" altLang="zh-CN" sz="36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1726D9A6-E09A-9B48-9285-0EEE71A17F0E}"/>
              </a:ext>
            </a:extLst>
          </p:cNvPr>
          <p:cNvSpPr/>
          <p:nvPr/>
        </p:nvSpPr>
        <p:spPr>
          <a:xfrm>
            <a:off x="17477811" y="6093398"/>
            <a:ext cx="6371769" cy="72943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sz="36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解析好的</a:t>
            </a:r>
            <a:r>
              <a:rPr lang="en" altLang="zh-CN" sz="36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AST</a:t>
            </a:r>
            <a:r>
              <a:rPr lang="zh-CN" altLang="en-US" sz="36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树，拿到</a:t>
            </a:r>
            <a:r>
              <a:rPr lang="en" altLang="zh-CN" sz="36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event</a:t>
            </a:r>
            <a:r>
              <a:rPr lang="zh-CN" altLang="en-US" sz="36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对象属性，并根据属性上的事件对象拼接成字符串</a:t>
            </a:r>
            <a:endParaRPr lang="en-US" altLang="zh-CN" sz="36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endParaRPr lang="en-US" altLang="zh-CN" sz="36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r>
              <a:rPr lang="en" altLang="zh-CN" sz="32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&lt;div @click="</a:t>
            </a:r>
            <a:r>
              <a:rPr lang="en" altLang="zh-CN" sz="32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doThis</a:t>
            </a:r>
            <a:r>
              <a:rPr lang="en" altLang="zh-CN" sz="32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($event)"&gt;&lt;/div&gt;</a:t>
            </a:r>
          </a:p>
          <a:p>
            <a:pPr algn="l"/>
            <a:r>
              <a:rPr lang="en" altLang="zh-CN" sz="32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&lt;div @click="()=&gt;{}"&gt;&lt;/div&gt; </a:t>
            </a:r>
          </a:p>
          <a:p>
            <a:pPr algn="l"/>
            <a:endParaRPr lang="en" altLang="zh-CN" sz="32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r>
              <a:rPr lang="en" altLang="zh-CN" sz="32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modifiers: { stop: true }</a:t>
            </a:r>
          </a:p>
          <a:p>
            <a:pPr algn="l"/>
            <a:r>
              <a:rPr lang="zh-CN" altLang="en" sz="36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也</a:t>
            </a:r>
            <a:r>
              <a:rPr lang="zh-CN" altLang="en-US" sz="36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会相应的生成</a:t>
            </a:r>
            <a:r>
              <a:rPr lang="zh-CN" altLang="en-US" sz="32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代码</a:t>
            </a:r>
            <a:r>
              <a:rPr lang="en-US" altLang="zh-CN" sz="32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'$</a:t>
            </a:r>
            <a:r>
              <a:rPr lang="en" altLang="zh-CN" sz="32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event.stopPropagation</a:t>
            </a:r>
            <a:r>
              <a:rPr lang="en" altLang="zh-CN" sz="32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();’</a:t>
            </a:r>
          </a:p>
          <a:p>
            <a:pPr algn="l"/>
            <a:endParaRPr lang="en" altLang="zh-CN" sz="32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r>
              <a:rPr lang="zh-CN" altLang="en-US" sz="32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普通节点原生</a:t>
            </a:r>
            <a:r>
              <a:rPr lang="en-US" altLang="zh-CN" sz="32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dom</a:t>
            </a:r>
            <a:r>
              <a:rPr lang="zh-CN" altLang="en-US" sz="32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事件</a:t>
            </a:r>
            <a:endParaRPr lang="en-US" altLang="zh-CN" sz="32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r>
              <a:rPr lang="zh-CN" altLang="en-US" sz="32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组件可以自定义事件</a:t>
            </a:r>
            <a:endParaRPr lang="en" altLang="zh-CN" sz="32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B8860EFF-372D-0E48-B354-9CAA696F4CD4}"/>
              </a:ext>
            </a:extLst>
          </p:cNvPr>
          <p:cNvSpPr/>
          <p:nvPr/>
        </p:nvSpPr>
        <p:spPr>
          <a:xfrm>
            <a:off x="12488375" y="5119247"/>
            <a:ext cx="411968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sz="2800" b="0" dirty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compiler/</a:t>
            </a:r>
            <a:r>
              <a:rPr lang="en-US" altLang="zh-CN" sz="2800" b="0" dirty="0" err="1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helper.js</a:t>
            </a:r>
            <a:endParaRPr lang="en" altLang="zh-CN" sz="2800" b="0" dirty="0">
              <a:solidFill>
                <a:schemeClr val="tx2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79F13711-50D5-F84B-A6E7-7727807884ED}"/>
              </a:ext>
            </a:extLst>
          </p:cNvPr>
          <p:cNvSpPr/>
          <p:nvPr/>
        </p:nvSpPr>
        <p:spPr>
          <a:xfrm>
            <a:off x="18089245" y="5119247"/>
            <a:ext cx="386453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sz="2800" b="0" dirty="0" err="1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codegen</a:t>
            </a:r>
            <a:r>
              <a:rPr lang="en-US" altLang="zh-CN" sz="2800" b="0" dirty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lang="en-US" altLang="zh-CN" sz="2800" b="0" dirty="0" err="1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events.js</a:t>
            </a:r>
            <a:endParaRPr lang="en" altLang="zh-CN" sz="2800" b="0" dirty="0">
              <a:solidFill>
                <a:schemeClr val="tx2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7C3A4F70-0A2B-3C41-9775-514FE8B519FD}"/>
              </a:ext>
            </a:extLst>
          </p:cNvPr>
          <p:cNvSpPr/>
          <p:nvPr/>
        </p:nvSpPr>
        <p:spPr>
          <a:xfrm>
            <a:off x="6011965" y="5119247"/>
            <a:ext cx="540268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sz="2800" b="0" dirty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parser/</a:t>
            </a:r>
            <a:r>
              <a:rPr lang="en-US" altLang="zh-CN" sz="2800" b="0" dirty="0" err="1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index.js</a:t>
            </a:r>
            <a:r>
              <a:rPr lang="en-US" altLang="zh-CN" sz="2800" b="0" dirty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&gt;</a:t>
            </a:r>
            <a:r>
              <a:rPr lang="en-US" altLang="zh-CN" sz="2800" b="0" dirty="0" err="1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processAttrs</a:t>
            </a:r>
            <a:endParaRPr lang="en-US" altLang="zh-CN" sz="2800" b="0" dirty="0">
              <a:solidFill>
                <a:schemeClr val="tx2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827352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13D2021-4351-0C42-8133-EC52780752A8}"/>
              </a:ext>
            </a:extLst>
          </p:cNvPr>
          <p:cNvSpPr txBox="1"/>
          <p:nvPr/>
        </p:nvSpPr>
        <p:spPr>
          <a:xfrm>
            <a:off x="9166302" y="289932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4E93FB2-2665-8A49-A0A5-5ACE7413297E}"/>
              </a:ext>
            </a:extLst>
          </p:cNvPr>
          <p:cNvSpPr txBox="1"/>
          <p:nvPr/>
        </p:nvSpPr>
        <p:spPr>
          <a:xfrm>
            <a:off x="8898673" y="-289932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4944A0E-89D7-1B43-9491-CACDFA50A63F}"/>
              </a:ext>
            </a:extLst>
          </p:cNvPr>
          <p:cNvSpPr txBox="1"/>
          <p:nvPr/>
        </p:nvSpPr>
        <p:spPr>
          <a:xfrm>
            <a:off x="12313920" y="-2895600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0FCB434-8E48-344D-BE26-FE16E9424296}"/>
              </a:ext>
            </a:extLst>
          </p:cNvPr>
          <p:cNvSpPr txBox="1"/>
          <p:nvPr/>
        </p:nvSpPr>
        <p:spPr>
          <a:xfrm>
            <a:off x="12193065" y="1965566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A86EFFA-4D21-0A43-BA04-F8B351CD8BD3}"/>
              </a:ext>
            </a:extLst>
          </p:cNvPr>
          <p:cNvSpPr txBox="1"/>
          <p:nvPr/>
        </p:nvSpPr>
        <p:spPr>
          <a:xfrm>
            <a:off x="1437861" y="759941"/>
            <a:ext cx="7275444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zh-CN" altLang="en-US" sz="8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事件机制</a:t>
            </a:r>
          </a:p>
        </p:txBody>
      </p:sp>
      <p:sp>
        <p:nvSpPr>
          <p:cNvPr id="19" name="圆角矩形 18">
            <a:extLst>
              <a:ext uri="{FF2B5EF4-FFF2-40B4-BE49-F238E27FC236}">
                <a16:creationId xmlns:a16="http://schemas.microsoft.com/office/drawing/2014/main" id="{069F12C6-2F8C-8948-8F73-BAA7FA3E4E8D}"/>
              </a:ext>
            </a:extLst>
          </p:cNvPr>
          <p:cNvSpPr/>
          <p:nvPr/>
        </p:nvSpPr>
        <p:spPr>
          <a:xfrm>
            <a:off x="1616455" y="3999218"/>
            <a:ext cx="3637483" cy="1220627"/>
          </a:xfrm>
          <a:prstGeom prst="roundRect">
            <a:avLst/>
          </a:prstGeom>
          <a:solidFill>
            <a:srgbClr val="00A2FF"/>
          </a:solidFill>
        </p:spPr>
        <p:txBody>
          <a:bodyPr wrap="square" rtlCol="0" anchor="ctr">
            <a:noAutofit/>
          </a:bodyPr>
          <a:lstStyle/>
          <a:p>
            <a:r>
              <a:rPr kumimoji="1" lang="zh-CN" altLang="en-US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组件</a:t>
            </a:r>
            <a:r>
              <a:rPr kumimoji="1" lang="en-US" altLang="zh-CN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mount</a:t>
            </a:r>
          </a:p>
        </p:txBody>
      </p:sp>
      <p:cxnSp>
        <p:nvCxnSpPr>
          <p:cNvPr id="26" name="直线箭头连接符 25">
            <a:extLst>
              <a:ext uri="{FF2B5EF4-FFF2-40B4-BE49-F238E27FC236}">
                <a16:creationId xmlns:a16="http://schemas.microsoft.com/office/drawing/2014/main" id="{79BE70DF-CB52-9F4C-B569-97CA8E4F664B}"/>
              </a:ext>
            </a:extLst>
          </p:cNvPr>
          <p:cNvCxnSpPr>
            <a:cxnSpLocks/>
            <a:stCxn id="20" idx="3"/>
            <a:endCxn id="38" idx="1"/>
          </p:cNvCxnSpPr>
          <p:nvPr/>
        </p:nvCxnSpPr>
        <p:spPr>
          <a:xfrm flipV="1">
            <a:off x="5253938" y="6614877"/>
            <a:ext cx="15943149" cy="5"/>
          </a:xfrm>
          <a:prstGeom prst="straightConnector1">
            <a:avLst/>
          </a:prstGeom>
          <a:noFill/>
          <a:ln w="50800" cap="flat">
            <a:solidFill>
              <a:srgbClr val="FF6C6E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9" name="矩形 28">
            <a:extLst>
              <a:ext uri="{FF2B5EF4-FFF2-40B4-BE49-F238E27FC236}">
                <a16:creationId xmlns:a16="http://schemas.microsoft.com/office/drawing/2014/main" id="{A83BCEDB-A5C9-5D49-BF02-9670D5F2B257}"/>
              </a:ext>
            </a:extLst>
          </p:cNvPr>
          <p:cNvSpPr/>
          <p:nvPr/>
        </p:nvSpPr>
        <p:spPr>
          <a:xfrm>
            <a:off x="1437861" y="2616408"/>
            <a:ext cx="7275445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第二阶段，事件绑定</a:t>
            </a:r>
            <a:endParaRPr lang="en-US" altLang="zh-CN" sz="5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0" name="圆角矩形 19">
            <a:extLst>
              <a:ext uri="{FF2B5EF4-FFF2-40B4-BE49-F238E27FC236}">
                <a16:creationId xmlns:a16="http://schemas.microsoft.com/office/drawing/2014/main" id="{3DC51C44-33DD-2043-9DBE-4E2F8E9FAAC4}"/>
              </a:ext>
            </a:extLst>
          </p:cNvPr>
          <p:cNvSpPr/>
          <p:nvPr/>
        </p:nvSpPr>
        <p:spPr>
          <a:xfrm>
            <a:off x="1616455" y="6004568"/>
            <a:ext cx="3637483" cy="1220627"/>
          </a:xfrm>
          <a:prstGeom prst="roundRect">
            <a:avLst/>
          </a:prstGeom>
          <a:solidFill>
            <a:srgbClr val="00A2FF"/>
          </a:solidFill>
        </p:spPr>
        <p:txBody>
          <a:bodyPr wrap="square" rtlCol="0" anchor="ctr">
            <a:noAutofit/>
          </a:bodyPr>
          <a:lstStyle/>
          <a:p>
            <a:r>
              <a:rPr kumimoji="1" lang="en" altLang="zh-CN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patchVnode</a:t>
            </a:r>
            <a:endParaRPr kumimoji="1" lang="en-US" altLang="zh-CN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10CFA011-3B8C-534F-BF5C-9CB401EC2602}"/>
              </a:ext>
            </a:extLst>
          </p:cNvPr>
          <p:cNvSpPr/>
          <p:nvPr/>
        </p:nvSpPr>
        <p:spPr>
          <a:xfrm>
            <a:off x="1437861" y="8523520"/>
            <a:ext cx="399467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sz="36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新旧节点</a:t>
            </a:r>
            <a:r>
              <a:rPr lang="en-US" altLang="zh-CN" sz="36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patch</a:t>
            </a:r>
          </a:p>
          <a:p>
            <a:pPr algn="l"/>
            <a:endParaRPr lang="en-US" altLang="zh-CN" sz="36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r>
              <a:rPr lang="zh-CN" altLang="en-US" sz="36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新增节点调用</a:t>
            </a:r>
            <a:endParaRPr lang="en-US" altLang="zh-CN" sz="36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r>
              <a:rPr kumimoji="1" lang="en" altLang="zh-CN" sz="36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createElm</a:t>
            </a:r>
            <a:r>
              <a:rPr kumimoji="1" lang="zh-CN" altLang="en" sz="36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创建</a:t>
            </a:r>
            <a:endParaRPr lang="en" altLang="zh-CN" sz="36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3AB1A116-6F71-A44F-93F8-5951BDFC96F3}"/>
              </a:ext>
            </a:extLst>
          </p:cNvPr>
          <p:cNvSpPr/>
          <p:nvPr/>
        </p:nvSpPr>
        <p:spPr>
          <a:xfrm>
            <a:off x="5800987" y="8431744"/>
            <a:ext cx="4906882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sz="36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遍历子节点递归调用</a:t>
            </a:r>
            <a:r>
              <a:rPr lang="en" altLang="zh-CN" sz="36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createElm</a:t>
            </a:r>
            <a:r>
              <a:rPr lang="zh-CN" altLang="en-US" sz="36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为每个子节点创建真实的</a:t>
            </a:r>
            <a:r>
              <a:rPr lang="en" altLang="zh-CN" sz="36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DOM</a:t>
            </a:r>
          </a:p>
          <a:p>
            <a:pPr algn="l"/>
            <a:endParaRPr lang="en" altLang="zh-CN" sz="36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r>
              <a:rPr lang="zh-CN" altLang="en-US" sz="36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建真实</a:t>
            </a:r>
            <a:r>
              <a:rPr lang="en" altLang="zh-CN" sz="36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DOM</a:t>
            </a:r>
            <a:r>
              <a:rPr lang="zh-CN" altLang="en-US" sz="36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时会进行注册相关钩子调用，其中一个就是注册事件相关处理</a:t>
            </a:r>
            <a:endParaRPr lang="en-US" altLang="zh-CN" sz="36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CE2FBB8E-6A3A-6642-AE07-7E8BCD9EC4F0}"/>
              </a:ext>
            </a:extLst>
          </p:cNvPr>
          <p:cNvSpPr/>
          <p:nvPr/>
        </p:nvSpPr>
        <p:spPr>
          <a:xfrm>
            <a:off x="11076325" y="8421977"/>
            <a:ext cx="4906882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sz="36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对真实的</a:t>
            </a:r>
            <a:r>
              <a:rPr lang="en-US" altLang="zh-CN" sz="36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DOM</a:t>
            </a:r>
            <a:r>
              <a:rPr lang="zh-CN" altLang="en-US" sz="36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节点注册事件</a:t>
            </a:r>
            <a:endParaRPr lang="en-US" altLang="zh-CN" sz="36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r>
              <a:rPr lang="en" altLang="zh-CN" sz="36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normalizeEvents</a:t>
            </a:r>
            <a:r>
              <a:rPr lang="zh-CN" altLang="en-US" sz="36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对事件兼容性进行处理 </a:t>
            </a:r>
            <a:endParaRPr lang="en-US" altLang="zh-CN" sz="36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endParaRPr lang="en-US" altLang="zh-CN" sz="36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r>
              <a:rPr lang="zh-CN" altLang="en" sz="36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调用</a:t>
            </a:r>
            <a:r>
              <a:rPr lang="en" altLang="zh-CN" sz="36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updateListeners</a:t>
            </a:r>
            <a:endParaRPr lang="en" altLang="zh-CN" sz="36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1" name="圆角矩形 20">
            <a:extLst>
              <a:ext uri="{FF2B5EF4-FFF2-40B4-BE49-F238E27FC236}">
                <a16:creationId xmlns:a16="http://schemas.microsoft.com/office/drawing/2014/main" id="{45BBCDE3-9788-144D-8AF3-82FF88A5B285}"/>
              </a:ext>
            </a:extLst>
          </p:cNvPr>
          <p:cNvSpPr/>
          <p:nvPr/>
        </p:nvSpPr>
        <p:spPr>
          <a:xfrm>
            <a:off x="6104620" y="6004565"/>
            <a:ext cx="3637483" cy="1220627"/>
          </a:xfrm>
          <a:prstGeom prst="roundRect">
            <a:avLst/>
          </a:prstGeom>
          <a:solidFill>
            <a:srgbClr val="00A2FF"/>
          </a:solidFill>
        </p:spPr>
        <p:txBody>
          <a:bodyPr wrap="square" rtlCol="0" anchor="ctr">
            <a:noAutofit/>
          </a:bodyPr>
          <a:lstStyle/>
          <a:p>
            <a:r>
              <a:rPr kumimoji="1" lang="en" altLang="zh-CN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createElm</a:t>
            </a:r>
            <a:endParaRPr kumimoji="1" lang="en-US" altLang="zh-CN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DD363EB1-E717-844A-8083-693D7B3C2015}"/>
              </a:ext>
            </a:extLst>
          </p:cNvPr>
          <p:cNvSpPr/>
          <p:nvPr/>
        </p:nvSpPr>
        <p:spPr>
          <a:xfrm>
            <a:off x="1959280" y="7534320"/>
            <a:ext cx="295183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sz="2800" b="0" dirty="0" err="1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vdom</a:t>
            </a:r>
            <a:r>
              <a:rPr lang="en-US" altLang="zh-CN" sz="2800" b="0" dirty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lang="en-US" altLang="zh-CN" sz="2800" b="0" dirty="0" err="1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patch.js</a:t>
            </a:r>
            <a:endParaRPr lang="en-US" altLang="zh-CN" sz="2800" b="0" dirty="0">
              <a:solidFill>
                <a:schemeClr val="tx2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C93E2EAF-49E9-604B-BF8D-D72E885AC109}"/>
              </a:ext>
            </a:extLst>
          </p:cNvPr>
          <p:cNvSpPr/>
          <p:nvPr/>
        </p:nvSpPr>
        <p:spPr>
          <a:xfrm>
            <a:off x="6104620" y="7482723"/>
            <a:ext cx="322414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sz="2800" b="0" dirty="0" err="1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vdom</a:t>
            </a:r>
            <a:r>
              <a:rPr lang="en-US" altLang="zh-CN" sz="2800" b="0" dirty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lang="en-US" altLang="zh-CN" sz="2800" b="0" dirty="0" err="1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patch.js</a:t>
            </a:r>
            <a:endParaRPr lang="en-US" altLang="zh-CN" sz="2800" b="0" dirty="0">
              <a:solidFill>
                <a:schemeClr val="tx2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B1EC2053-06D7-B44D-9528-0A14E5E99A60}"/>
              </a:ext>
            </a:extLst>
          </p:cNvPr>
          <p:cNvSpPr/>
          <p:nvPr/>
        </p:nvSpPr>
        <p:spPr>
          <a:xfrm>
            <a:off x="10992515" y="7526519"/>
            <a:ext cx="540268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sz="2800" b="0" dirty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runtime/modules/</a:t>
            </a:r>
            <a:r>
              <a:rPr lang="en-US" altLang="zh-CN" sz="2800" b="0" dirty="0" err="1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event.js</a:t>
            </a:r>
            <a:endParaRPr lang="en-US" altLang="zh-CN" sz="2800" b="0" dirty="0">
              <a:solidFill>
                <a:schemeClr val="tx2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2" name="圆角矩形 21">
            <a:extLst>
              <a:ext uri="{FF2B5EF4-FFF2-40B4-BE49-F238E27FC236}">
                <a16:creationId xmlns:a16="http://schemas.microsoft.com/office/drawing/2014/main" id="{C3EEAD35-62E5-7D4B-964A-25A961EEA6C5}"/>
              </a:ext>
            </a:extLst>
          </p:cNvPr>
          <p:cNvSpPr/>
          <p:nvPr/>
        </p:nvSpPr>
        <p:spPr>
          <a:xfrm>
            <a:off x="10992515" y="6004564"/>
            <a:ext cx="4748741" cy="1220627"/>
          </a:xfrm>
          <a:prstGeom prst="roundRect">
            <a:avLst/>
          </a:prstGeom>
          <a:solidFill>
            <a:srgbClr val="00A2FF"/>
          </a:solidFill>
        </p:spPr>
        <p:txBody>
          <a:bodyPr wrap="square" rtlCol="0" anchor="ctr">
            <a:noAutofit/>
          </a:bodyPr>
          <a:lstStyle/>
          <a:p>
            <a:r>
              <a:rPr kumimoji="1" lang="en" altLang="zh-CN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updateDOMListeners</a:t>
            </a:r>
            <a:endParaRPr kumimoji="1" lang="en-US" altLang="zh-CN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6" name="圆角矩形 35">
            <a:extLst>
              <a:ext uri="{FF2B5EF4-FFF2-40B4-BE49-F238E27FC236}">
                <a16:creationId xmlns:a16="http://schemas.microsoft.com/office/drawing/2014/main" id="{9666D04C-FC0D-1645-829E-AF7BF5A69B51}"/>
              </a:ext>
            </a:extLst>
          </p:cNvPr>
          <p:cNvSpPr/>
          <p:nvPr/>
        </p:nvSpPr>
        <p:spPr>
          <a:xfrm>
            <a:off x="16650430" y="6045587"/>
            <a:ext cx="3637483" cy="1220627"/>
          </a:xfrm>
          <a:prstGeom prst="roundRect">
            <a:avLst/>
          </a:prstGeom>
          <a:solidFill>
            <a:srgbClr val="00A2FF"/>
          </a:solidFill>
        </p:spPr>
        <p:txBody>
          <a:bodyPr wrap="square" rtlCol="0" anchor="ctr">
            <a:noAutofit/>
          </a:bodyPr>
          <a:lstStyle/>
          <a:p>
            <a:pPr algn="l"/>
            <a:r>
              <a:rPr lang="en" altLang="zh-CN" sz="32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updateListeners</a:t>
            </a:r>
            <a:endParaRPr lang="en" altLang="zh-CN" sz="32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B16AC135-A5B0-514E-8681-2FBF5F88F985}"/>
              </a:ext>
            </a:extLst>
          </p:cNvPr>
          <p:cNvSpPr/>
          <p:nvPr/>
        </p:nvSpPr>
        <p:spPr>
          <a:xfrm>
            <a:off x="16650430" y="8380361"/>
            <a:ext cx="363748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sz="36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新节点绑定事件</a:t>
            </a:r>
            <a:endParaRPr lang="en-US" altLang="zh-CN" sz="36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r>
              <a:rPr lang="zh-CN" altLang="en-US" sz="36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旧节点解绑事件</a:t>
            </a:r>
            <a:endParaRPr lang="en-US" altLang="zh-CN" sz="36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15" name="肘形连接符 14">
            <a:extLst>
              <a:ext uri="{FF2B5EF4-FFF2-40B4-BE49-F238E27FC236}">
                <a16:creationId xmlns:a16="http://schemas.microsoft.com/office/drawing/2014/main" id="{29E026DE-8A54-754B-A3DF-3AED49F9A98F}"/>
              </a:ext>
            </a:extLst>
          </p:cNvPr>
          <p:cNvCxnSpPr>
            <a:stCxn id="19" idx="1"/>
            <a:endCxn id="20" idx="1"/>
          </p:cNvCxnSpPr>
          <p:nvPr/>
        </p:nvCxnSpPr>
        <p:spPr>
          <a:xfrm rot="10800000" flipV="1">
            <a:off x="1616455" y="4609532"/>
            <a:ext cx="12700" cy="2005350"/>
          </a:xfrm>
          <a:prstGeom prst="bentConnector3">
            <a:avLst>
              <a:gd name="adj1" fmla="val 5651165"/>
            </a:avLst>
          </a:prstGeom>
          <a:noFill/>
          <a:ln w="50800" cap="flat">
            <a:solidFill>
              <a:srgbClr val="FF6C6E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8" name="圆角矩形 37">
            <a:extLst>
              <a:ext uri="{FF2B5EF4-FFF2-40B4-BE49-F238E27FC236}">
                <a16:creationId xmlns:a16="http://schemas.microsoft.com/office/drawing/2014/main" id="{2817B531-160A-E14B-8B0E-C1AECD7E9784}"/>
              </a:ext>
            </a:extLst>
          </p:cNvPr>
          <p:cNvSpPr/>
          <p:nvPr/>
        </p:nvSpPr>
        <p:spPr>
          <a:xfrm>
            <a:off x="21197087" y="6004563"/>
            <a:ext cx="1679042" cy="1220627"/>
          </a:xfrm>
          <a:prstGeom prst="roundRect">
            <a:avLst/>
          </a:prstGeom>
          <a:solidFill>
            <a:srgbClr val="00A2FF"/>
          </a:solidFill>
        </p:spPr>
        <p:txBody>
          <a:bodyPr wrap="square" rtlCol="0" anchor="ctr">
            <a:noAutofit/>
          </a:bodyPr>
          <a:lstStyle/>
          <a:p>
            <a:r>
              <a:rPr lang="en" altLang="zh-CN" sz="32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add</a:t>
            </a: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36218D54-4F00-AD42-88E4-A422EB47B725}"/>
              </a:ext>
            </a:extLst>
          </p:cNvPr>
          <p:cNvSpPr/>
          <p:nvPr/>
        </p:nvSpPr>
        <p:spPr>
          <a:xfrm>
            <a:off x="20955136" y="8380360"/>
            <a:ext cx="266637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sz="36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完成</a:t>
            </a:r>
            <a:r>
              <a:rPr lang="en-US" altLang="zh-CN" sz="36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dom</a:t>
            </a:r>
            <a:endParaRPr lang="en-US" altLang="zh-CN" sz="36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r>
              <a:rPr lang="zh-CN" altLang="en-US" sz="36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事件绑定</a:t>
            </a:r>
            <a:endParaRPr lang="en-US" altLang="zh-CN" sz="36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48DD8580-EA65-2245-819B-01903D88C5E5}"/>
              </a:ext>
            </a:extLst>
          </p:cNvPr>
          <p:cNvSpPr/>
          <p:nvPr/>
        </p:nvSpPr>
        <p:spPr>
          <a:xfrm>
            <a:off x="17586573" y="7482723"/>
            <a:ext cx="540268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sz="2800" b="0" dirty="0" err="1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vdom</a:t>
            </a:r>
            <a:r>
              <a:rPr lang="en-US" altLang="zh-CN" sz="2800" b="0" dirty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/update-</a:t>
            </a:r>
            <a:r>
              <a:rPr lang="en-US" altLang="zh-CN" sz="2800" b="0" dirty="0" err="1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listener.js</a:t>
            </a:r>
            <a:endParaRPr lang="en-US" altLang="zh-CN" sz="2800" b="0" dirty="0">
              <a:solidFill>
                <a:schemeClr val="tx2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658931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13D2021-4351-0C42-8133-EC52780752A8}"/>
              </a:ext>
            </a:extLst>
          </p:cNvPr>
          <p:cNvSpPr txBox="1"/>
          <p:nvPr/>
        </p:nvSpPr>
        <p:spPr>
          <a:xfrm>
            <a:off x="9166302" y="289932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4E93FB2-2665-8A49-A0A5-5ACE7413297E}"/>
              </a:ext>
            </a:extLst>
          </p:cNvPr>
          <p:cNvSpPr txBox="1"/>
          <p:nvPr/>
        </p:nvSpPr>
        <p:spPr>
          <a:xfrm>
            <a:off x="8898673" y="-289932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4944A0E-89D7-1B43-9491-CACDFA50A63F}"/>
              </a:ext>
            </a:extLst>
          </p:cNvPr>
          <p:cNvSpPr txBox="1"/>
          <p:nvPr/>
        </p:nvSpPr>
        <p:spPr>
          <a:xfrm>
            <a:off x="12313920" y="-2895600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0FCB434-8E48-344D-BE26-FE16E9424296}"/>
              </a:ext>
            </a:extLst>
          </p:cNvPr>
          <p:cNvSpPr txBox="1"/>
          <p:nvPr/>
        </p:nvSpPr>
        <p:spPr>
          <a:xfrm>
            <a:off x="12193065" y="1965566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A86EFFA-4D21-0A43-BA04-F8B351CD8BD3}"/>
              </a:ext>
            </a:extLst>
          </p:cNvPr>
          <p:cNvSpPr txBox="1"/>
          <p:nvPr/>
        </p:nvSpPr>
        <p:spPr>
          <a:xfrm>
            <a:off x="1437861" y="759941"/>
            <a:ext cx="7275444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zh-CN" altLang="en-US" sz="8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异步更新队列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23D99CA-26AF-3F48-9332-9E30BE5D12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5935" y="6086036"/>
            <a:ext cx="8191117" cy="5716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698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13D2021-4351-0C42-8133-EC52780752A8}"/>
              </a:ext>
            </a:extLst>
          </p:cNvPr>
          <p:cNvSpPr txBox="1"/>
          <p:nvPr/>
        </p:nvSpPr>
        <p:spPr>
          <a:xfrm>
            <a:off x="9166302" y="289932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4E93FB2-2665-8A49-A0A5-5ACE7413297E}"/>
              </a:ext>
            </a:extLst>
          </p:cNvPr>
          <p:cNvSpPr txBox="1"/>
          <p:nvPr/>
        </p:nvSpPr>
        <p:spPr>
          <a:xfrm>
            <a:off x="8898673" y="-289932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4944A0E-89D7-1B43-9491-CACDFA50A63F}"/>
              </a:ext>
            </a:extLst>
          </p:cNvPr>
          <p:cNvSpPr txBox="1"/>
          <p:nvPr/>
        </p:nvSpPr>
        <p:spPr>
          <a:xfrm>
            <a:off x="12313920" y="-2895600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0FCB434-8E48-344D-BE26-FE16E9424296}"/>
              </a:ext>
            </a:extLst>
          </p:cNvPr>
          <p:cNvSpPr txBox="1"/>
          <p:nvPr/>
        </p:nvSpPr>
        <p:spPr>
          <a:xfrm>
            <a:off x="12193065" y="1965566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A86EFFA-4D21-0A43-BA04-F8B351CD8BD3}"/>
              </a:ext>
            </a:extLst>
          </p:cNvPr>
          <p:cNvSpPr txBox="1"/>
          <p:nvPr/>
        </p:nvSpPr>
        <p:spPr>
          <a:xfrm>
            <a:off x="1437861" y="759941"/>
            <a:ext cx="7275444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zh-CN" altLang="en-US" sz="8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异步更新队列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23D99CA-26AF-3F48-9332-9E30BE5D12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5935" y="6086036"/>
            <a:ext cx="8191117" cy="5716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71618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13D2021-4351-0C42-8133-EC52780752A8}"/>
              </a:ext>
            </a:extLst>
          </p:cNvPr>
          <p:cNvSpPr txBox="1"/>
          <p:nvPr/>
        </p:nvSpPr>
        <p:spPr>
          <a:xfrm>
            <a:off x="9166302" y="289932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4E93FB2-2665-8A49-A0A5-5ACE7413297E}"/>
              </a:ext>
            </a:extLst>
          </p:cNvPr>
          <p:cNvSpPr txBox="1"/>
          <p:nvPr/>
        </p:nvSpPr>
        <p:spPr>
          <a:xfrm>
            <a:off x="8898673" y="-289932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4944A0E-89D7-1B43-9491-CACDFA50A63F}"/>
              </a:ext>
            </a:extLst>
          </p:cNvPr>
          <p:cNvSpPr txBox="1"/>
          <p:nvPr/>
        </p:nvSpPr>
        <p:spPr>
          <a:xfrm>
            <a:off x="12313920" y="-2895600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0FCB434-8E48-344D-BE26-FE16E9424296}"/>
              </a:ext>
            </a:extLst>
          </p:cNvPr>
          <p:cNvSpPr txBox="1"/>
          <p:nvPr/>
        </p:nvSpPr>
        <p:spPr>
          <a:xfrm>
            <a:off x="12193065" y="1965566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A86EFFA-4D21-0A43-BA04-F8B351CD8BD3}"/>
              </a:ext>
            </a:extLst>
          </p:cNvPr>
          <p:cNvSpPr txBox="1"/>
          <p:nvPr/>
        </p:nvSpPr>
        <p:spPr>
          <a:xfrm>
            <a:off x="1437861" y="759941"/>
            <a:ext cx="7275444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en-US" altLang="zh-CN" sz="8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Watcher</a:t>
            </a:r>
            <a:endParaRPr kumimoji="1" lang="zh-CN" altLang="en-US" sz="8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18E3855-6649-6146-A298-9EC07EF9F788}"/>
              </a:ext>
            </a:extLst>
          </p:cNvPr>
          <p:cNvSpPr/>
          <p:nvPr/>
        </p:nvSpPr>
        <p:spPr>
          <a:xfrm>
            <a:off x="1956391" y="2709890"/>
            <a:ext cx="1977655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每个组件实例都对应一个 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watcher 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实例，它会在组件渲染的过程中把“接触”过的数据 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property 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记录为依赖。之后当依赖项的 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setter 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触发时，会通知 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watcher</a:t>
            </a:r>
            <a:r>
              <a:rPr lang="zh-CN" altLang="e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从而使它关联的组件重新渲染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BD6257C-D29D-1D40-968E-5067A37499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6391" y="5684432"/>
            <a:ext cx="6184900" cy="468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43706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13D2021-4351-0C42-8133-EC52780752A8}"/>
              </a:ext>
            </a:extLst>
          </p:cNvPr>
          <p:cNvSpPr txBox="1"/>
          <p:nvPr/>
        </p:nvSpPr>
        <p:spPr>
          <a:xfrm>
            <a:off x="9166302" y="289932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4E93FB2-2665-8A49-A0A5-5ACE7413297E}"/>
              </a:ext>
            </a:extLst>
          </p:cNvPr>
          <p:cNvSpPr txBox="1"/>
          <p:nvPr/>
        </p:nvSpPr>
        <p:spPr>
          <a:xfrm>
            <a:off x="8898673" y="-289932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4944A0E-89D7-1B43-9491-CACDFA50A63F}"/>
              </a:ext>
            </a:extLst>
          </p:cNvPr>
          <p:cNvSpPr txBox="1"/>
          <p:nvPr/>
        </p:nvSpPr>
        <p:spPr>
          <a:xfrm>
            <a:off x="12313920" y="-2895600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0FCB434-8E48-344D-BE26-FE16E9424296}"/>
              </a:ext>
            </a:extLst>
          </p:cNvPr>
          <p:cNvSpPr txBox="1"/>
          <p:nvPr/>
        </p:nvSpPr>
        <p:spPr>
          <a:xfrm>
            <a:off x="12193065" y="1965566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A86EFFA-4D21-0A43-BA04-F8B351CD8BD3}"/>
              </a:ext>
            </a:extLst>
          </p:cNvPr>
          <p:cNvSpPr txBox="1"/>
          <p:nvPr/>
        </p:nvSpPr>
        <p:spPr>
          <a:xfrm>
            <a:off x="1437861" y="759941"/>
            <a:ext cx="7275444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en-US" altLang="zh-CN" sz="8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nextTick</a:t>
            </a:r>
            <a:endParaRPr kumimoji="1" lang="zh-CN" altLang="en-US" sz="8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5214071-5DE6-5D43-8F67-893AE21105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7975" y="3498850"/>
            <a:ext cx="10642600" cy="6718300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DE795F1F-EE4A-FC4A-AE13-4A79CAC36D3F}"/>
              </a:ext>
            </a:extLst>
          </p:cNvPr>
          <p:cNvSpPr/>
          <p:nvPr/>
        </p:nvSpPr>
        <p:spPr>
          <a:xfrm>
            <a:off x="12463427" y="4919008"/>
            <a:ext cx="106426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如果支持</a:t>
            </a:r>
            <a:r>
              <a:rPr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Promise</a:t>
            </a:r>
          </a:p>
          <a:p>
            <a:pPr algn="l"/>
            <a:endParaRPr lang="en-US" altLang="zh-CN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r>
              <a:rPr lang="en-US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nextTick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执行的回调函数会放入到微任务队列</a:t>
            </a:r>
          </a:p>
        </p:txBody>
      </p:sp>
    </p:spTree>
    <p:extLst>
      <p:ext uri="{BB962C8B-B14F-4D97-AF65-F5344CB8AC3E}">
        <p14:creationId xmlns:p14="http://schemas.microsoft.com/office/powerpoint/2010/main" val="9585657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13D2021-4351-0C42-8133-EC52780752A8}"/>
              </a:ext>
            </a:extLst>
          </p:cNvPr>
          <p:cNvSpPr txBox="1"/>
          <p:nvPr/>
        </p:nvSpPr>
        <p:spPr>
          <a:xfrm>
            <a:off x="8869122" y="61332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4E93FB2-2665-8A49-A0A5-5ACE7413297E}"/>
              </a:ext>
            </a:extLst>
          </p:cNvPr>
          <p:cNvSpPr txBox="1"/>
          <p:nvPr/>
        </p:nvSpPr>
        <p:spPr>
          <a:xfrm>
            <a:off x="8601493" y="-518532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4944A0E-89D7-1B43-9491-CACDFA50A63F}"/>
              </a:ext>
            </a:extLst>
          </p:cNvPr>
          <p:cNvSpPr txBox="1"/>
          <p:nvPr/>
        </p:nvSpPr>
        <p:spPr>
          <a:xfrm>
            <a:off x="12313920" y="-2895600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0FCB434-8E48-344D-BE26-FE16E9424296}"/>
              </a:ext>
            </a:extLst>
          </p:cNvPr>
          <p:cNvSpPr txBox="1"/>
          <p:nvPr/>
        </p:nvSpPr>
        <p:spPr>
          <a:xfrm>
            <a:off x="12141492" y="703424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DAB33F5-D32A-784D-9E46-6FF898BA1968}"/>
              </a:ext>
            </a:extLst>
          </p:cNvPr>
          <p:cNvSpPr txBox="1"/>
          <p:nvPr/>
        </p:nvSpPr>
        <p:spPr>
          <a:xfrm>
            <a:off x="1117821" y="487318"/>
            <a:ext cx="7275444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en-US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Vue</a:t>
            </a:r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源码概览</a:t>
            </a:r>
            <a:endParaRPr kumimoji="1" lang="en-US" altLang="zh-CN" sz="6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E313413B-F4BE-5E45-A70B-80D148B1AA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3176" y="2147359"/>
            <a:ext cx="6657168" cy="6291024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83FF53D4-E37C-ED49-8CBD-0852368E6FAA}"/>
              </a:ext>
            </a:extLst>
          </p:cNvPr>
          <p:cNvSpPr/>
          <p:nvPr/>
        </p:nvSpPr>
        <p:spPr>
          <a:xfrm>
            <a:off x="9481754" y="1160825"/>
            <a:ext cx="411202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Compiler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编译器</a:t>
            </a:r>
            <a:endParaRPr lang="en" altLang="zh-CN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FAB5E705-CA23-AF4C-883A-7D66BF70741E}"/>
              </a:ext>
            </a:extLst>
          </p:cNvPr>
          <p:cNvSpPr/>
          <p:nvPr/>
        </p:nvSpPr>
        <p:spPr>
          <a:xfrm>
            <a:off x="9481754" y="3072040"/>
            <a:ext cx="243207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core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核心</a:t>
            </a:r>
            <a:endParaRPr lang="en" altLang="zh-CN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3DAF61C9-6C7E-BB43-874B-FA10AE1CA4AA}"/>
              </a:ext>
            </a:extLst>
          </p:cNvPr>
          <p:cNvSpPr/>
          <p:nvPr/>
        </p:nvSpPr>
        <p:spPr>
          <a:xfrm>
            <a:off x="9481754" y="5120415"/>
            <a:ext cx="348044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platform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核心</a:t>
            </a:r>
            <a:endParaRPr lang="en" altLang="zh-CN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F9DB9C35-3521-7840-86A3-36EF5B997A29}"/>
              </a:ext>
            </a:extLst>
          </p:cNvPr>
          <p:cNvSpPr/>
          <p:nvPr/>
        </p:nvSpPr>
        <p:spPr>
          <a:xfrm>
            <a:off x="9481754" y="8139191"/>
            <a:ext cx="438293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server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服务端渲染</a:t>
            </a:r>
            <a:endParaRPr lang="en" altLang="zh-CN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4839E285-95C8-7A4C-98B1-354CE156A6E9}"/>
              </a:ext>
            </a:extLst>
          </p:cNvPr>
          <p:cNvSpPr/>
          <p:nvPr/>
        </p:nvSpPr>
        <p:spPr>
          <a:xfrm>
            <a:off x="9481754" y="11272267"/>
            <a:ext cx="357341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sfc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单文件组件</a:t>
            </a:r>
            <a:endParaRPr lang="en" altLang="zh-CN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C88B4E1A-BF13-6742-8C98-1D3676F776EF}"/>
              </a:ext>
            </a:extLst>
          </p:cNvPr>
          <p:cNvSpPr/>
          <p:nvPr/>
        </p:nvSpPr>
        <p:spPr>
          <a:xfrm>
            <a:off x="9481754" y="12301368"/>
            <a:ext cx="301556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shared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共享</a:t>
            </a:r>
            <a:endParaRPr lang="en" altLang="zh-CN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3" name="圆角矩形 12">
            <a:extLst>
              <a:ext uri="{FF2B5EF4-FFF2-40B4-BE49-F238E27FC236}">
                <a16:creationId xmlns:a16="http://schemas.microsoft.com/office/drawing/2014/main" id="{AE371395-F98E-0349-9667-4CEE703F30E7}"/>
              </a:ext>
            </a:extLst>
          </p:cNvPr>
          <p:cNvSpPr/>
          <p:nvPr/>
        </p:nvSpPr>
        <p:spPr>
          <a:xfrm>
            <a:off x="9481754" y="4058574"/>
            <a:ext cx="1515747" cy="783193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 rtlCol="0" anchor="ctr">
            <a:spAutoFit/>
          </a:bodyPr>
          <a:lstStyle/>
          <a:p>
            <a:r>
              <a:rPr kumimoji="1"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组件</a:t>
            </a:r>
          </a:p>
        </p:txBody>
      </p:sp>
      <p:sp>
        <p:nvSpPr>
          <p:cNvPr id="21" name="圆角矩形 20">
            <a:extLst>
              <a:ext uri="{FF2B5EF4-FFF2-40B4-BE49-F238E27FC236}">
                <a16:creationId xmlns:a16="http://schemas.microsoft.com/office/drawing/2014/main" id="{0A85DA78-EEFA-0A4A-9275-65ECF758178C}"/>
              </a:ext>
            </a:extLst>
          </p:cNvPr>
          <p:cNvSpPr/>
          <p:nvPr/>
        </p:nvSpPr>
        <p:spPr>
          <a:xfrm>
            <a:off x="11392371" y="4058574"/>
            <a:ext cx="2432076" cy="783193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 rtlCol="0" anchor="ctr">
            <a:spAutoFit/>
          </a:bodyPr>
          <a:lstStyle/>
          <a:p>
            <a:r>
              <a:rPr kumimoji="1"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全局</a:t>
            </a:r>
            <a:r>
              <a:rPr kumimoji="1"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API</a:t>
            </a:r>
            <a:endParaRPr kumimoji="1" lang="zh-CN" altLang="en-US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2" name="圆角矩形 21">
            <a:extLst>
              <a:ext uri="{FF2B5EF4-FFF2-40B4-BE49-F238E27FC236}">
                <a16:creationId xmlns:a16="http://schemas.microsoft.com/office/drawing/2014/main" id="{32C9B670-5BB8-4448-9F59-085C4A4D6C27}"/>
              </a:ext>
            </a:extLst>
          </p:cNvPr>
          <p:cNvSpPr/>
          <p:nvPr/>
        </p:nvSpPr>
        <p:spPr>
          <a:xfrm>
            <a:off x="14219317" y="4058574"/>
            <a:ext cx="2432076" cy="783193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 rtlCol="0" anchor="ctr">
            <a:spAutoFit/>
          </a:bodyPr>
          <a:lstStyle/>
          <a:p>
            <a:r>
              <a:rPr kumimoji="1"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observer</a:t>
            </a:r>
            <a:endParaRPr kumimoji="1" lang="zh-CN" altLang="en-US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3" name="圆角矩形 22">
            <a:extLst>
              <a:ext uri="{FF2B5EF4-FFF2-40B4-BE49-F238E27FC236}">
                <a16:creationId xmlns:a16="http://schemas.microsoft.com/office/drawing/2014/main" id="{67955119-3ED3-C243-8A02-77EC3B51232F}"/>
              </a:ext>
            </a:extLst>
          </p:cNvPr>
          <p:cNvSpPr/>
          <p:nvPr/>
        </p:nvSpPr>
        <p:spPr>
          <a:xfrm>
            <a:off x="17046263" y="4058574"/>
            <a:ext cx="1872194" cy="783193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 rtlCol="0" anchor="ctr">
            <a:spAutoFit/>
          </a:bodyPr>
          <a:lstStyle/>
          <a:p>
            <a:r>
              <a:rPr kumimoji="1"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实例</a:t>
            </a:r>
          </a:p>
        </p:txBody>
      </p:sp>
      <p:sp>
        <p:nvSpPr>
          <p:cNvPr id="24" name="圆角矩形 23">
            <a:extLst>
              <a:ext uri="{FF2B5EF4-FFF2-40B4-BE49-F238E27FC236}">
                <a16:creationId xmlns:a16="http://schemas.microsoft.com/office/drawing/2014/main" id="{BDABF7BF-A51B-3446-B8E2-1E3E53FA9C72}"/>
              </a:ext>
            </a:extLst>
          </p:cNvPr>
          <p:cNvSpPr/>
          <p:nvPr/>
        </p:nvSpPr>
        <p:spPr>
          <a:xfrm>
            <a:off x="19313327" y="4058574"/>
            <a:ext cx="1872194" cy="783193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 rtlCol="0" anchor="ctr">
            <a:spAutoFit/>
          </a:bodyPr>
          <a:lstStyle/>
          <a:p>
            <a:r>
              <a:rPr kumimoji="1"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工具类</a:t>
            </a:r>
          </a:p>
        </p:txBody>
      </p:sp>
      <p:sp>
        <p:nvSpPr>
          <p:cNvPr id="25" name="圆角矩形 24">
            <a:extLst>
              <a:ext uri="{FF2B5EF4-FFF2-40B4-BE49-F238E27FC236}">
                <a16:creationId xmlns:a16="http://schemas.microsoft.com/office/drawing/2014/main" id="{DAADC11B-619B-A549-B863-C81A053CC5ED}"/>
              </a:ext>
            </a:extLst>
          </p:cNvPr>
          <p:cNvSpPr/>
          <p:nvPr/>
        </p:nvSpPr>
        <p:spPr>
          <a:xfrm>
            <a:off x="21580390" y="4058574"/>
            <a:ext cx="2172968" cy="783193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 rtlCol="0" anchor="ctr">
            <a:spAutoFit/>
          </a:bodyPr>
          <a:lstStyle/>
          <a:p>
            <a:r>
              <a:rPr kumimoji="1" lang="en-US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vdom</a:t>
            </a:r>
            <a:endParaRPr kumimoji="1" lang="zh-CN" altLang="en-US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6" name="圆角矩形 25">
            <a:extLst>
              <a:ext uri="{FF2B5EF4-FFF2-40B4-BE49-F238E27FC236}">
                <a16:creationId xmlns:a16="http://schemas.microsoft.com/office/drawing/2014/main" id="{B2BEFADC-F60D-ED4F-9047-B8606CDDCEFA}"/>
              </a:ext>
            </a:extLst>
          </p:cNvPr>
          <p:cNvSpPr/>
          <p:nvPr/>
        </p:nvSpPr>
        <p:spPr>
          <a:xfrm>
            <a:off x="9481754" y="2147359"/>
            <a:ext cx="2432076" cy="783193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 rtlCol="0" anchor="ctr">
            <a:spAutoFit/>
          </a:bodyPr>
          <a:lstStyle/>
          <a:p>
            <a:r>
              <a:rPr kumimoji="1"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模版解析</a:t>
            </a:r>
          </a:p>
        </p:txBody>
      </p:sp>
      <p:sp>
        <p:nvSpPr>
          <p:cNvPr id="27" name="圆角矩形 26">
            <a:extLst>
              <a:ext uri="{FF2B5EF4-FFF2-40B4-BE49-F238E27FC236}">
                <a16:creationId xmlns:a16="http://schemas.microsoft.com/office/drawing/2014/main" id="{74C1E60A-BD5C-A14B-835D-EF1E4904254A}"/>
              </a:ext>
            </a:extLst>
          </p:cNvPr>
          <p:cNvSpPr/>
          <p:nvPr/>
        </p:nvSpPr>
        <p:spPr>
          <a:xfrm>
            <a:off x="12496249" y="2147359"/>
            <a:ext cx="2432076" cy="783193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 rtlCol="0" anchor="ctr">
            <a:spAutoFit/>
          </a:bodyPr>
          <a:lstStyle/>
          <a:p>
            <a:r>
              <a:rPr kumimoji="1"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优化器</a:t>
            </a:r>
          </a:p>
        </p:txBody>
      </p:sp>
      <p:sp>
        <p:nvSpPr>
          <p:cNvPr id="28" name="圆角矩形 27">
            <a:extLst>
              <a:ext uri="{FF2B5EF4-FFF2-40B4-BE49-F238E27FC236}">
                <a16:creationId xmlns:a16="http://schemas.microsoft.com/office/drawing/2014/main" id="{A0CDC05A-F2A7-DB44-B7D3-A6A3FFB28DCE}"/>
              </a:ext>
            </a:extLst>
          </p:cNvPr>
          <p:cNvSpPr/>
          <p:nvPr/>
        </p:nvSpPr>
        <p:spPr>
          <a:xfrm>
            <a:off x="15341401" y="2147359"/>
            <a:ext cx="2432076" cy="783193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 rtlCol="0" anchor="ctr">
            <a:spAutoFit/>
          </a:bodyPr>
          <a:lstStyle/>
          <a:p>
            <a:r>
              <a:rPr kumimoji="1"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代码生成</a:t>
            </a:r>
          </a:p>
        </p:txBody>
      </p:sp>
      <p:sp>
        <p:nvSpPr>
          <p:cNvPr id="29" name="圆角矩形 28">
            <a:extLst>
              <a:ext uri="{FF2B5EF4-FFF2-40B4-BE49-F238E27FC236}">
                <a16:creationId xmlns:a16="http://schemas.microsoft.com/office/drawing/2014/main" id="{92792D8C-EB1D-8747-8EFD-F22C3EEA6E51}"/>
              </a:ext>
            </a:extLst>
          </p:cNvPr>
          <p:cNvSpPr/>
          <p:nvPr/>
        </p:nvSpPr>
        <p:spPr>
          <a:xfrm>
            <a:off x="9481754" y="6106949"/>
            <a:ext cx="1515747" cy="783193"/>
          </a:xfrm>
          <a:prstGeom prst="roundRect">
            <a:avLst/>
          </a:prstGeom>
          <a:solidFill>
            <a:srgbClr val="00A2FF"/>
          </a:solidFill>
        </p:spPr>
        <p:txBody>
          <a:bodyPr wrap="square" rtlCol="0" anchor="ctr">
            <a:spAutoFit/>
          </a:bodyPr>
          <a:lstStyle/>
          <a:p>
            <a:r>
              <a:rPr kumimoji="1"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web</a:t>
            </a:r>
            <a:endParaRPr kumimoji="1" lang="zh-CN" altLang="en-US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0" name="圆角矩形 29">
            <a:extLst>
              <a:ext uri="{FF2B5EF4-FFF2-40B4-BE49-F238E27FC236}">
                <a16:creationId xmlns:a16="http://schemas.microsoft.com/office/drawing/2014/main" id="{87006217-3E5F-E747-AFC4-3FB66ECCED22}"/>
              </a:ext>
            </a:extLst>
          </p:cNvPr>
          <p:cNvSpPr/>
          <p:nvPr/>
        </p:nvSpPr>
        <p:spPr>
          <a:xfrm>
            <a:off x="9481754" y="7168790"/>
            <a:ext cx="1515747" cy="783193"/>
          </a:xfrm>
          <a:prstGeom prst="roundRect">
            <a:avLst/>
          </a:prstGeom>
          <a:solidFill>
            <a:srgbClr val="00A2FF"/>
          </a:solidFill>
        </p:spPr>
        <p:txBody>
          <a:bodyPr wrap="square" rtlCol="0" anchor="ctr">
            <a:spAutoFit/>
          </a:bodyPr>
          <a:lstStyle/>
          <a:p>
            <a:r>
              <a:rPr kumimoji="1" lang="en-US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weex</a:t>
            </a:r>
            <a:endParaRPr kumimoji="1" lang="zh-CN" altLang="en-US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1" name="圆角矩形 30">
            <a:extLst>
              <a:ext uri="{FF2B5EF4-FFF2-40B4-BE49-F238E27FC236}">
                <a16:creationId xmlns:a16="http://schemas.microsoft.com/office/drawing/2014/main" id="{21F1DDF7-4914-574E-A1CD-F4169C631D7A}"/>
              </a:ext>
            </a:extLst>
          </p:cNvPr>
          <p:cNvSpPr/>
          <p:nvPr/>
        </p:nvSpPr>
        <p:spPr>
          <a:xfrm>
            <a:off x="11472104" y="6106949"/>
            <a:ext cx="2432076" cy="783193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 rtlCol="0" anchor="ctr">
            <a:spAutoFit/>
          </a:bodyPr>
          <a:lstStyle/>
          <a:p>
            <a:r>
              <a:rPr kumimoji="1"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compiler</a:t>
            </a:r>
            <a:endParaRPr kumimoji="1" lang="zh-CN" altLang="en-US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2" name="圆角矩形 31">
            <a:extLst>
              <a:ext uri="{FF2B5EF4-FFF2-40B4-BE49-F238E27FC236}">
                <a16:creationId xmlns:a16="http://schemas.microsoft.com/office/drawing/2014/main" id="{8FDDFB68-24F1-8B45-BCA1-21BB6F6F155E}"/>
              </a:ext>
            </a:extLst>
          </p:cNvPr>
          <p:cNvSpPr/>
          <p:nvPr/>
        </p:nvSpPr>
        <p:spPr>
          <a:xfrm>
            <a:off x="14251036" y="6106949"/>
            <a:ext cx="2432076" cy="783193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 rtlCol="0" anchor="ctr">
            <a:spAutoFit/>
          </a:bodyPr>
          <a:lstStyle/>
          <a:p>
            <a:r>
              <a:rPr kumimoji="1"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runtime</a:t>
            </a:r>
            <a:endParaRPr kumimoji="1" lang="zh-CN" altLang="en-US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3" name="圆角矩形 32">
            <a:extLst>
              <a:ext uri="{FF2B5EF4-FFF2-40B4-BE49-F238E27FC236}">
                <a16:creationId xmlns:a16="http://schemas.microsoft.com/office/drawing/2014/main" id="{3FA0D60F-5EB6-3A4A-B0BE-54434B3B9E04}"/>
              </a:ext>
            </a:extLst>
          </p:cNvPr>
          <p:cNvSpPr/>
          <p:nvPr/>
        </p:nvSpPr>
        <p:spPr>
          <a:xfrm>
            <a:off x="17029968" y="6106949"/>
            <a:ext cx="2432076" cy="783193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 rtlCol="0" anchor="ctr">
            <a:spAutoFit/>
          </a:bodyPr>
          <a:lstStyle/>
          <a:p>
            <a:r>
              <a:rPr kumimoji="1"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server</a:t>
            </a:r>
            <a:endParaRPr kumimoji="1" lang="zh-CN" altLang="en-US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4" name="圆角矩形 33">
            <a:extLst>
              <a:ext uri="{FF2B5EF4-FFF2-40B4-BE49-F238E27FC236}">
                <a16:creationId xmlns:a16="http://schemas.microsoft.com/office/drawing/2014/main" id="{956244A1-F4A5-9C48-B028-1C9DA8F057BB}"/>
              </a:ext>
            </a:extLst>
          </p:cNvPr>
          <p:cNvSpPr/>
          <p:nvPr/>
        </p:nvSpPr>
        <p:spPr>
          <a:xfrm>
            <a:off x="19847483" y="6106949"/>
            <a:ext cx="2432076" cy="783193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 rtlCol="0" anchor="ctr">
            <a:spAutoFit/>
          </a:bodyPr>
          <a:lstStyle/>
          <a:p>
            <a:r>
              <a:rPr kumimoji="1"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工具类</a:t>
            </a:r>
          </a:p>
        </p:txBody>
      </p:sp>
      <p:sp>
        <p:nvSpPr>
          <p:cNvPr id="35" name="圆角矩形 34">
            <a:extLst>
              <a:ext uri="{FF2B5EF4-FFF2-40B4-BE49-F238E27FC236}">
                <a16:creationId xmlns:a16="http://schemas.microsoft.com/office/drawing/2014/main" id="{FC9B0870-4005-994B-90DA-505B9B511ABF}"/>
              </a:ext>
            </a:extLst>
          </p:cNvPr>
          <p:cNvSpPr/>
          <p:nvPr/>
        </p:nvSpPr>
        <p:spPr>
          <a:xfrm>
            <a:off x="9481754" y="9125725"/>
            <a:ext cx="5339032" cy="783193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 rtlCol="0" anchor="ctr">
            <a:spAutoFit/>
          </a:bodyPr>
          <a:lstStyle/>
          <a:p>
            <a:r>
              <a:rPr kumimoji="1"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bundle-renderer</a:t>
            </a:r>
            <a:endParaRPr kumimoji="1" lang="zh-CN" altLang="en-US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6" name="圆角矩形 35">
            <a:extLst>
              <a:ext uri="{FF2B5EF4-FFF2-40B4-BE49-F238E27FC236}">
                <a16:creationId xmlns:a16="http://schemas.microsoft.com/office/drawing/2014/main" id="{DD2681B6-0241-CA47-A4F0-DD5989D8ED69}"/>
              </a:ext>
            </a:extLst>
          </p:cNvPr>
          <p:cNvSpPr/>
          <p:nvPr/>
        </p:nvSpPr>
        <p:spPr>
          <a:xfrm>
            <a:off x="15431210" y="9120182"/>
            <a:ext cx="5339032" cy="783193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 rtlCol="0" anchor="ctr">
            <a:spAutoFit/>
          </a:bodyPr>
          <a:lstStyle/>
          <a:p>
            <a:r>
              <a:rPr kumimoji="1"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optimizing-compiler</a:t>
            </a:r>
            <a:endParaRPr kumimoji="1" lang="zh-CN" altLang="en-US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7" name="圆角矩形 36">
            <a:extLst>
              <a:ext uri="{FF2B5EF4-FFF2-40B4-BE49-F238E27FC236}">
                <a16:creationId xmlns:a16="http://schemas.microsoft.com/office/drawing/2014/main" id="{0599730E-06DD-0645-B156-A7B4ADA4FA40}"/>
              </a:ext>
            </a:extLst>
          </p:cNvPr>
          <p:cNvSpPr/>
          <p:nvPr/>
        </p:nvSpPr>
        <p:spPr>
          <a:xfrm>
            <a:off x="9481754" y="10187566"/>
            <a:ext cx="5339032" cy="783193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 rtlCol="0" anchor="ctr">
            <a:spAutoFit/>
          </a:bodyPr>
          <a:lstStyle/>
          <a:p>
            <a:r>
              <a:rPr kumimoji="1"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template-renderer</a:t>
            </a:r>
            <a:endParaRPr kumimoji="1" lang="zh-CN" altLang="en-US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8" name="圆角矩形 37">
            <a:extLst>
              <a:ext uri="{FF2B5EF4-FFF2-40B4-BE49-F238E27FC236}">
                <a16:creationId xmlns:a16="http://schemas.microsoft.com/office/drawing/2014/main" id="{0F58E7BA-F2D1-2C4E-A814-99649A5A5D30}"/>
              </a:ext>
            </a:extLst>
          </p:cNvPr>
          <p:cNvSpPr/>
          <p:nvPr/>
        </p:nvSpPr>
        <p:spPr>
          <a:xfrm>
            <a:off x="15431210" y="10195204"/>
            <a:ext cx="5339032" cy="783193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 rtlCol="0" anchor="ctr">
            <a:spAutoFit/>
          </a:bodyPr>
          <a:lstStyle/>
          <a:p>
            <a:r>
              <a:rPr kumimoji="1"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webpack-plugin</a:t>
            </a:r>
            <a:endParaRPr kumimoji="1" lang="zh-CN" altLang="en-US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1" name="圆角矩形 40">
            <a:extLst>
              <a:ext uri="{FF2B5EF4-FFF2-40B4-BE49-F238E27FC236}">
                <a16:creationId xmlns:a16="http://schemas.microsoft.com/office/drawing/2014/main" id="{E920852C-7A49-7549-8A01-2353EF1A801D}"/>
              </a:ext>
            </a:extLst>
          </p:cNvPr>
          <p:cNvSpPr/>
          <p:nvPr/>
        </p:nvSpPr>
        <p:spPr>
          <a:xfrm>
            <a:off x="13534840" y="11272267"/>
            <a:ext cx="3015569" cy="783193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 rtlCol="0" anchor="ctr">
            <a:spAutoFit/>
          </a:bodyPr>
          <a:lstStyle/>
          <a:p>
            <a:r>
              <a:rPr kumimoji="1"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解析器</a:t>
            </a:r>
          </a:p>
        </p:txBody>
      </p:sp>
      <p:sp>
        <p:nvSpPr>
          <p:cNvPr id="42" name="圆角矩形 41">
            <a:extLst>
              <a:ext uri="{FF2B5EF4-FFF2-40B4-BE49-F238E27FC236}">
                <a16:creationId xmlns:a16="http://schemas.microsoft.com/office/drawing/2014/main" id="{BB4EF44C-B403-554F-A487-2247CA82E959}"/>
              </a:ext>
            </a:extLst>
          </p:cNvPr>
          <p:cNvSpPr/>
          <p:nvPr/>
        </p:nvSpPr>
        <p:spPr>
          <a:xfrm>
            <a:off x="12834260" y="12301368"/>
            <a:ext cx="2059464" cy="783193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 rtlCol="0" anchor="ctr">
            <a:spAutoFit/>
          </a:bodyPr>
          <a:lstStyle/>
          <a:p>
            <a:r>
              <a:rPr kumimoji="1"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常量</a:t>
            </a:r>
          </a:p>
        </p:txBody>
      </p:sp>
      <p:sp>
        <p:nvSpPr>
          <p:cNvPr id="43" name="圆角矩形 42">
            <a:extLst>
              <a:ext uri="{FF2B5EF4-FFF2-40B4-BE49-F238E27FC236}">
                <a16:creationId xmlns:a16="http://schemas.microsoft.com/office/drawing/2014/main" id="{885514D2-CFC8-564C-96B3-A17EDF731807}"/>
              </a:ext>
            </a:extLst>
          </p:cNvPr>
          <p:cNvSpPr/>
          <p:nvPr/>
        </p:nvSpPr>
        <p:spPr>
          <a:xfrm>
            <a:off x="15158399" y="12301368"/>
            <a:ext cx="2059464" cy="783193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 rtlCol="0" anchor="ctr">
            <a:spAutoFit/>
          </a:bodyPr>
          <a:lstStyle/>
          <a:p>
            <a:r>
              <a:rPr kumimoji="1"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工具类</a:t>
            </a:r>
          </a:p>
        </p:txBody>
      </p:sp>
    </p:spTree>
    <p:extLst>
      <p:ext uri="{BB962C8B-B14F-4D97-AF65-F5344CB8AC3E}">
        <p14:creationId xmlns:p14="http://schemas.microsoft.com/office/powerpoint/2010/main" val="202145790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13D2021-4351-0C42-8133-EC52780752A8}"/>
              </a:ext>
            </a:extLst>
          </p:cNvPr>
          <p:cNvSpPr txBox="1"/>
          <p:nvPr/>
        </p:nvSpPr>
        <p:spPr>
          <a:xfrm>
            <a:off x="9166302" y="289932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4E93FB2-2665-8A49-A0A5-5ACE7413297E}"/>
              </a:ext>
            </a:extLst>
          </p:cNvPr>
          <p:cNvSpPr txBox="1"/>
          <p:nvPr/>
        </p:nvSpPr>
        <p:spPr>
          <a:xfrm>
            <a:off x="8898673" y="-289932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4944A0E-89D7-1B43-9491-CACDFA50A63F}"/>
              </a:ext>
            </a:extLst>
          </p:cNvPr>
          <p:cNvSpPr txBox="1"/>
          <p:nvPr/>
        </p:nvSpPr>
        <p:spPr>
          <a:xfrm>
            <a:off x="12313920" y="-2895600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0FCB434-8E48-344D-BE26-FE16E9424296}"/>
              </a:ext>
            </a:extLst>
          </p:cNvPr>
          <p:cNvSpPr txBox="1"/>
          <p:nvPr/>
        </p:nvSpPr>
        <p:spPr>
          <a:xfrm>
            <a:off x="12193065" y="1965566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A86EFFA-4D21-0A43-BA04-F8B351CD8BD3}"/>
              </a:ext>
            </a:extLst>
          </p:cNvPr>
          <p:cNvSpPr txBox="1"/>
          <p:nvPr/>
        </p:nvSpPr>
        <p:spPr>
          <a:xfrm>
            <a:off x="1437861" y="759941"/>
            <a:ext cx="7275444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en-US" altLang="zh-CN" sz="8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nextTick</a:t>
            </a:r>
            <a:endParaRPr kumimoji="1" lang="zh-CN" altLang="en-US" sz="8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6596F8F4-2CEF-C041-9082-1DF7D32274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0511" y="2342028"/>
            <a:ext cx="9726326" cy="6263612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13C9A640-E1CF-F843-9F56-BF26575ECE69}"/>
              </a:ext>
            </a:extLst>
          </p:cNvPr>
          <p:cNvSpPr/>
          <p:nvPr/>
        </p:nvSpPr>
        <p:spPr>
          <a:xfrm>
            <a:off x="12693504" y="3581008"/>
            <a:ext cx="1075808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如果支持</a:t>
            </a:r>
            <a:r>
              <a:rPr lang="en-US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MutationObserver</a:t>
            </a:r>
            <a:endParaRPr lang="en-US" altLang="zh-CN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endParaRPr lang="en-US" altLang="zh-CN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r>
              <a:rPr lang="en-US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nextTick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执行的回调函数会通过</a:t>
            </a:r>
            <a:r>
              <a:rPr lang="en-US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MutationObserver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的</a:t>
            </a:r>
            <a:r>
              <a:rPr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mutation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改动触发执行</a:t>
            </a:r>
            <a:endParaRPr lang="en-US" altLang="zh-CN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endParaRPr lang="en-US" altLang="zh-CN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r>
              <a:rPr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Mutation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的回调也是放在微任务队列里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7E7EEC02-8317-5449-A4C4-043B76AC47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0511" y="8955716"/>
            <a:ext cx="9726326" cy="4071212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5B168BB1-640A-F245-9F00-C43382B6E980}"/>
              </a:ext>
            </a:extLst>
          </p:cNvPr>
          <p:cNvSpPr/>
          <p:nvPr/>
        </p:nvSpPr>
        <p:spPr>
          <a:xfrm>
            <a:off x="12693504" y="9836864"/>
            <a:ext cx="938776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IE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支持 </a:t>
            </a:r>
            <a:r>
              <a:rPr lang="en-US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setImmediate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endParaRPr lang="en-US" altLang="zh-CN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endParaRPr lang="en-US" altLang="zh-CN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最后都不支持，就使用</a:t>
            </a:r>
            <a:r>
              <a:rPr lang="en-US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setTimeout</a:t>
            </a:r>
            <a:endParaRPr lang="zh-CN" altLang="en-US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7673250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13D2021-4351-0C42-8133-EC52780752A8}"/>
              </a:ext>
            </a:extLst>
          </p:cNvPr>
          <p:cNvSpPr txBox="1"/>
          <p:nvPr/>
        </p:nvSpPr>
        <p:spPr>
          <a:xfrm>
            <a:off x="9166302" y="289932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4E93FB2-2665-8A49-A0A5-5ACE7413297E}"/>
              </a:ext>
            </a:extLst>
          </p:cNvPr>
          <p:cNvSpPr txBox="1"/>
          <p:nvPr/>
        </p:nvSpPr>
        <p:spPr>
          <a:xfrm>
            <a:off x="8898673" y="-289932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4944A0E-89D7-1B43-9491-CACDFA50A63F}"/>
              </a:ext>
            </a:extLst>
          </p:cNvPr>
          <p:cNvSpPr txBox="1"/>
          <p:nvPr/>
        </p:nvSpPr>
        <p:spPr>
          <a:xfrm>
            <a:off x="12313920" y="-2895600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0FCB434-8E48-344D-BE26-FE16E9424296}"/>
              </a:ext>
            </a:extLst>
          </p:cNvPr>
          <p:cNvSpPr txBox="1"/>
          <p:nvPr/>
        </p:nvSpPr>
        <p:spPr>
          <a:xfrm>
            <a:off x="12193065" y="1965566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A86EFFA-4D21-0A43-BA04-F8B351CD8BD3}"/>
              </a:ext>
            </a:extLst>
          </p:cNvPr>
          <p:cNvSpPr txBox="1"/>
          <p:nvPr/>
        </p:nvSpPr>
        <p:spPr>
          <a:xfrm>
            <a:off x="1437860" y="759941"/>
            <a:ext cx="7557283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en-US" altLang="zh-CN" sz="8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keep-alive</a:t>
            </a:r>
            <a:endParaRPr kumimoji="1" lang="zh-CN" altLang="en-US" sz="8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A83BCEDB-A5C9-5D49-BF02-9670D5F2B257}"/>
              </a:ext>
            </a:extLst>
          </p:cNvPr>
          <p:cNvSpPr/>
          <p:nvPr/>
        </p:nvSpPr>
        <p:spPr>
          <a:xfrm>
            <a:off x="1437861" y="2577432"/>
            <a:ext cx="8344092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内置组件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5E4E04A-6111-FC45-8E42-315002845509}"/>
              </a:ext>
            </a:extLst>
          </p:cNvPr>
          <p:cNvSpPr/>
          <p:nvPr/>
        </p:nvSpPr>
        <p:spPr>
          <a:xfrm>
            <a:off x="9781953" y="3828380"/>
            <a:ext cx="1198042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" altLang="zh-CN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keep-alive</a:t>
            </a:r>
            <a:r>
              <a:rPr lang="zh-CN" altLang="en-US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是</a:t>
            </a:r>
            <a:r>
              <a:rPr lang="en" altLang="zh-CN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Vue.js</a:t>
            </a:r>
            <a:r>
              <a:rPr lang="zh-CN" altLang="en-US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的一个内置组件。它能够不活动的组件实例保存在内存中，而不是直接将其销毁，它是一个抽象组件，不会被渲染到真实</a:t>
            </a:r>
            <a:r>
              <a:rPr lang="en" altLang="zh-CN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DOM</a:t>
            </a:r>
            <a:r>
              <a:rPr lang="zh-CN" altLang="en-US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中，也不会出现在父组件链中</a:t>
            </a:r>
            <a:endParaRPr lang="en-US" altLang="zh-CN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4CED656-6883-8F4B-B99F-5F97C5A39D6E}"/>
              </a:ext>
            </a:extLst>
          </p:cNvPr>
          <p:cNvSpPr/>
          <p:nvPr/>
        </p:nvSpPr>
        <p:spPr>
          <a:xfrm>
            <a:off x="1459123" y="3833570"/>
            <a:ext cx="664288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" altLang="zh-CN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&lt;keep-alive&gt;</a:t>
            </a:r>
          </a:p>
          <a:p>
            <a:pPr algn="l"/>
            <a:r>
              <a:rPr lang="en" altLang="zh-CN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	&lt;component&gt;&lt;/component&gt;</a:t>
            </a:r>
          </a:p>
          <a:p>
            <a:pPr algn="l"/>
            <a:r>
              <a:rPr lang="en" altLang="zh-CN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&lt;/keep-alive&gt;</a:t>
            </a:r>
            <a:endParaRPr lang="zh-CN" altLang="en-US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3B82138-2DC1-F44A-82BE-AA1A58DA7BF0}"/>
              </a:ext>
            </a:extLst>
          </p:cNvPr>
          <p:cNvSpPr/>
          <p:nvPr/>
        </p:nvSpPr>
        <p:spPr>
          <a:xfrm>
            <a:off x="8102008" y="11168055"/>
            <a:ext cx="684382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" altLang="zh-CN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destroyed</a:t>
            </a:r>
            <a:r>
              <a:rPr lang="zh-CN" altLang="en-US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钩子则在组件被销毁的时候</a:t>
            </a:r>
            <a:endParaRPr lang="en-US" altLang="zh-CN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r>
              <a:rPr lang="zh-CN" altLang="en-US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清除</a:t>
            </a:r>
            <a:r>
              <a:rPr lang="en" altLang="zh-CN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cache</a:t>
            </a:r>
            <a:r>
              <a:rPr lang="zh-CN" altLang="en-US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缓存中的所有组件实例。</a:t>
            </a:r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4EB7D23-3259-4C4A-A1AC-E96F4B16FC52}"/>
              </a:ext>
            </a:extLst>
          </p:cNvPr>
          <p:cNvSpPr/>
          <p:nvPr/>
        </p:nvSpPr>
        <p:spPr>
          <a:xfrm>
            <a:off x="8102008" y="9427834"/>
            <a:ext cx="741089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" altLang="zh-CN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created</a:t>
            </a:r>
            <a:r>
              <a:rPr lang="zh-CN" altLang="en-US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钩子会创建一个</a:t>
            </a:r>
            <a:r>
              <a:rPr lang="en" altLang="zh-CN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cache</a:t>
            </a:r>
            <a:r>
              <a:rPr lang="zh-CN" altLang="en-US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对象，</a:t>
            </a:r>
            <a:endParaRPr lang="en-US" altLang="zh-CN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r>
              <a:rPr lang="zh-CN" altLang="en-US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用来作为缓存容器，保存</a:t>
            </a:r>
            <a:r>
              <a:rPr lang="en" altLang="zh-CN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vnode</a:t>
            </a:r>
            <a:r>
              <a:rPr lang="zh-CN" altLang="en-US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节点。</a:t>
            </a:r>
            <a:endParaRPr lang="en-US" altLang="zh-CN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28E8D6FA-C807-FB4A-B3BE-0F76D488B8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4749" y="9238230"/>
            <a:ext cx="6175052" cy="1394872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0B27FDFF-E325-8B4D-843A-A3170A8B81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4749" y="10851819"/>
            <a:ext cx="6175052" cy="2096268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9EC72FE9-02FD-A345-A004-3ED681C08823}"/>
              </a:ext>
            </a:extLst>
          </p:cNvPr>
          <p:cNvSpPr/>
          <p:nvPr/>
        </p:nvSpPr>
        <p:spPr>
          <a:xfrm>
            <a:off x="1514749" y="5668207"/>
            <a:ext cx="709762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" altLang="zh-CN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keep-alive</a:t>
            </a:r>
            <a:r>
              <a:rPr lang="zh-CN" altLang="en-US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提供了两个生命钩子：</a:t>
            </a:r>
            <a:endParaRPr lang="en-US" altLang="zh-CN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r>
              <a:rPr lang="en" altLang="zh-CN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activated</a:t>
            </a:r>
            <a:r>
              <a:rPr lang="zh-CN" altLang="en-US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" altLang="zh-CN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deactivated</a:t>
            </a:r>
            <a:endParaRPr lang="en-US" altLang="zh-CN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2A925A18-714D-DE44-BE68-4D1E3A86E148}"/>
              </a:ext>
            </a:extLst>
          </p:cNvPr>
          <p:cNvSpPr/>
          <p:nvPr/>
        </p:nvSpPr>
        <p:spPr>
          <a:xfrm>
            <a:off x="9781953" y="6066631"/>
            <a:ext cx="13585945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" altLang="zh-CN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keep-alive</a:t>
            </a:r>
            <a:r>
              <a:rPr lang="zh-CN" altLang="en-US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组件提供了</a:t>
            </a:r>
            <a:r>
              <a:rPr lang="en" altLang="zh-CN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include</a:t>
            </a:r>
            <a:r>
              <a:rPr lang="zh-CN" altLang="en-US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与</a:t>
            </a:r>
            <a:r>
              <a:rPr lang="en" altLang="zh-CN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exclude</a:t>
            </a:r>
            <a:r>
              <a:rPr lang="zh-CN" altLang="en-US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两个属性来允许组件有条件地进行缓存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2AC0BCB2-A775-6D4E-B5DA-AB7DA8265FDD}"/>
              </a:ext>
            </a:extLst>
          </p:cNvPr>
          <p:cNvSpPr/>
          <p:nvPr/>
        </p:nvSpPr>
        <p:spPr>
          <a:xfrm>
            <a:off x="9781953" y="6930101"/>
            <a:ext cx="664288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" altLang="zh-CN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&lt;keep-alive</a:t>
            </a:r>
            <a:r>
              <a:rPr lang="zh-CN" altLang="en-US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" altLang="zh-CN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include="a"&gt;</a:t>
            </a:r>
          </a:p>
          <a:p>
            <a:pPr algn="l"/>
            <a:r>
              <a:rPr lang="en" altLang="zh-CN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	&lt;component&gt;&lt;/component&gt;</a:t>
            </a:r>
          </a:p>
          <a:p>
            <a:pPr algn="l"/>
            <a:r>
              <a:rPr lang="en" altLang="zh-CN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&lt;/keep-alive&gt;</a:t>
            </a:r>
            <a:endParaRPr lang="zh-CN" altLang="en-US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3986743D-0D3A-4D4E-B7FC-E28DEA63ECE6}"/>
              </a:ext>
            </a:extLst>
          </p:cNvPr>
          <p:cNvSpPr/>
          <p:nvPr/>
        </p:nvSpPr>
        <p:spPr>
          <a:xfrm>
            <a:off x="16725013" y="6930101"/>
            <a:ext cx="664288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" altLang="zh-CN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&lt;keep-alive</a:t>
            </a:r>
            <a:r>
              <a:rPr lang="zh-CN" altLang="en-US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" altLang="zh-CN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exclude="a"&gt;</a:t>
            </a:r>
          </a:p>
          <a:p>
            <a:pPr algn="l"/>
            <a:r>
              <a:rPr lang="en" altLang="zh-CN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	&lt;component&gt;&lt;/component&gt;</a:t>
            </a:r>
          </a:p>
          <a:p>
            <a:pPr algn="l"/>
            <a:r>
              <a:rPr lang="en" altLang="zh-CN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&lt;/keep-alive&gt;</a:t>
            </a:r>
            <a:endParaRPr lang="zh-CN" altLang="en-US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324797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13D2021-4351-0C42-8133-EC52780752A8}"/>
              </a:ext>
            </a:extLst>
          </p:cNvPr>
          <p:cNvSpPr txBox="1"/>
          <p:nvPr/>
        </p:nvSpPr>
        <p:spPr>
          <a:xfrm>
            <a:off x="9166302" y="289932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4E93FB2-2665-8A49-A0A5-5ACE7413297E}"/>
              </a:ext>
            </a:extLst>
          </p:cNvPr>
          <p:cNvSpPr txBox="1"/>
          <p:nvPr/>
        </p:nvSpPr>
        <p:spPr>
          <a:xfrm>
            <a:off x="8898673" y="-289932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4944A0E-89D7-1B43-9491-CACDFA50A63F}"/>
              </a:ext>
            </a:extLst>
          </p:cNvPr>
          <p:cNvSpPr txBox="1"/>
          <p:nvPr/>
        </p:nvSpPr>
        <p:spPr>
          <a:xfrm>
            <a:off x="12313920" y="-2895600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0FCB434-8E48-344D-BE26-FE16E9424296}"/>
              </a:ext>
            </a:extLst>
          </p:cNvPr>
          <p:cNvSpPr txBox="1"/>
          <p:nvPr/>
        </p:nvSpPr>
        <p:spPr>
          <a:xfrm>
            <a:off x="12193065" y="1965566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DAB33F5-D32A-784D-9E46-6FF898BA1968}"/>
              </a:ext>
            </a:extLst>
          </p:cNvPr>
          <p:cNvSpPr txBox="1"/>
          <p:nvPr/>
        </p:nvSpPr>
        <p:spPr>
          <a:xfrm>
            <a:off x="5392640" y="5532120"/>
            <a:ext cx="12803919" cy="224028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r>
              <a:rPr kumimoji="1" lang="zh-CN" altLang="en-US" sz="10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组件化技术对比</a:t>
            </a:r>
            <a:endParaRPr kumimoji="1" lang="en-US" altLang="zh-CN" sz="10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1779866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13D2021-4351-0C42-8133-EC52780752A8}"/>
              </a:ext>
            </a:extLst>
          </p:cNvPr>
          <p:cNvSpPr txBox="1"/>
          <p:nvPr/>
        </p:nvSpPr>
        <p:spPr>
          <a:xfrm>
            <a:off x="9166302" y="289932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4E93FB2-2665-8A49-A0A5-5ACE7413297E}"/>
              </a:ext>
            </a:extLst>
          </p:cNvPr>
          <p:cNvSpPr txBox="1"/>
          <p:nvPr/>
        </p:nvSpPr>
        <p:spPr>
          <a:xfrm>
            <a:off x="8898673" y="-289932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4944A0E-89D7-1B43-9491-CACDFA50A63F}"/>
              </a:ext>
            </a:extLst>
          </p:cNvPr>
          <p:cNvSpPr txBox="1"/>
          <p:nvPr/>
        </p:nvSpPr>
        <p:spPr>
          <a:xfrm>
            <a:off x="12313920" y="-2895600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0FCB434-8E48-344D-BE26-FE16E9424296}"/>
              </a:ext>
            </a:extLst>
          </p:cNvPr>
          <p:cNvSpPr txBox="1"/>
          <p:nvPr/>
        </p:nvSpPr>
        <p:spPr>
          <a:xfrm>
            <a:off x="12193065" y="1965566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DAB33F5-D32A-784D-9E46-6FF898BA1968}"/>
              </a:ext>
            </a:extLst>
          </p:cNvPr>
          <p:cNvSpPr txBox="1"/>
          <p:nvPr/>
        </p:nvSpPr>
        <p:spPr>
          <a:xfrm>
            <a:off x="1437861" y="944518"/>
            <a:ext cx="7275444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无状态组件</a:t>
            </a:r>
            <a:endParaRPr kumimoji="1" lang="en-US" altLang="zh-CN" sz="6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413F8D4-5FA0-DC45-9AC3-21198B2337AA}"/>
              </a:ext>
            </a:extLst>
          </p:cNvPr>
          <p:cNvSpPr/>
          <p:nvPr/>
        </p:nvSpPr>
        <p:spPr>
          <a:xfrm>
            <a:off x="1437861" y="2577432"/>
            <a:ext cx="8344092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功能（无状态）组件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7793963-3BB3-A14B-B90B-22791876E0B1}"/>
              </a:ext>
            </a:extLst>
          </p:cNvPr>
          <p:cNvSpPr/>
          <p:nvPr/>
        </p:nvSpPr>
        <p:spPr>
          <a:xfrm>
            <a:off x="1437861" y="3880721"/>
            <a:ext cx="845295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Functional (Stateless) Component</a:t>
            </a:r>
            <a:endParaRPr lang="zh-CN" altLang="en-US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BFAB89E-BF0F-2F45-8262-E1EDC8561E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7861" y="5540485"/>
            <a:ext cx="6486121" cy="1492545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6A1B58CE-7F8F-3E4A-8CEC-42CEF04F6A0E}"/>
              </a:ext>
            </a:extLst>
          </p:cNvPr>
          <p:cNvSpPr/>
          <p:nvPr/>
        </p:nvSpPr>
        <p:spPr>
          <a:xfrm>
            <a:off x="12192000" y="2571689"/>
            <a:ext cx="8344092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类（有状态）组件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944A13E4-3A6A-F54E-B369-EF7CA37EE456}"/>
              </a:ext>
            </a:extLst>
          </p:cNvPr>
          <p:cNvSpPr/>
          <p:nvPr/>
        </p:nvSpPr>
        <p:spPr>
          <a:xfrm>
            <a:off x="12192000" y="3880721"/>
            <a:ext cx="686918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Class (Stateful) Component</a:t>
            </a:r>
            <a:endParaRPr lang="zh-CN" altLang="en-US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42EFE225-3A10-BA49-A521-16FBC9F816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1999" y="5540485"/>
            <a:ext cx="9689387" cy="5304724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76018ED1-933E-E343-ADEE-42D9DE47CAC9}"/>
              </a:ext>
            </a:extLst>
          </p:cNvPr>
          <p:cNvSpPr/>
          <p:nvPr/>
        </p:nvSpPr>
        <p:spPr>
          <a:xfrm>
            <a:off x="1437861" y="8192847"/>
            <a:ext cx="685315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无状态组件，一般只负责渲染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53166834-C6AF-F64A-9120-A958A4D77C4C}"/>
              </a:ext>
            </a:extLst>
          </p:cNvPr>
          <p:cNvSpPr/>
          <p:nvPr/>
        </p:nvSpPr>
        <p:spPr>
          <a:xfrm>
            <a:off x="12191999" y="11379348"/>
            <a:ext cx="9930924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类组件也是有状态组件，也可以叫容器组件</a:t>
            </a:r>
            <a:endParaRPr lang="en-US" altLang="zh-CN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一般有交互逻辑和业务逻辑</a:t>
            </a:r>
          </a:p>
        </p:txBody>
      </p:sp>
    </p:spTree>
    <p:extLst>
      <p:ext uri="{BB962C8B-B14F-4D97-AF65-F5344CB8AC3E}">
        <p14:creationId xmlns:p14="http://schemas.microsoft.com/office/powerpoint/2010/main" val="57169023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13D2021-4351-0C42-8133-EC52780752A8}"/>
              </a:ext>
            </a:extLst>
          </p:cNvPr>
          <p:cNvSpPr txBox="1"/>
          <p:nvPr/>
        </p:nvSpPr>
        <p:spPr>
          <a:xfrm>
            <a:off x="9166302" y="289932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4E93FB2-2665-8A49-A0A5-5ACE7413297E}"/>
              </a:ext>
            </a:extLst>
          </p:cNvPr>
          <p:cNvSpPr txBox="1"/>
          <p:nvPr/>
        </p:nvSpPr>
        <p:spPr>
          <a:xfrm>
            <a:off x="8898673" y="-289932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4944A0E-89D7-1B43-9491-CACDFA50A63F}"/>
              </a:ext>
            </a:extLst>
          </p:cNvPr>
          <p:cNvSpPr txBox="1"/>
          <p:nvPr/>
        </p:nvSpPr>
        <p:spPr>
          <a:xfrm>
            <a:off x="12313920" y="-2895600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0FCB434-8E48-344D-BE26-FE16E9424296}"/>
              </a:ext>
            </a:extLst>
          </p:cNvPr>
          <p:cNvSpPr txBox="1"/>
          <p:nvPr/>
        </p:nvSpPr>
        <p:spPr>
          <a:xfrm>
            <a:off x="12193065" y="1965566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DAB33F5-D32A-784D-9E46-6FF898BA1968}"/>
              </a:ext>
            </a:extLst>
          </p:cNvPr>
          <p:cNvSpPr txBox="1"/>
          <p:nvPr/>
        </p:nvSpPr>
        <p:spPr>
          <a:xfrm>
            <a:off x="1437861" y="944518"/>
            <a:ext cx="7275444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组件</a:t>
            </a:r>
            <a:endParaRPr kumimoji="1" lang="en-US" altLang="zh-CN" sz="6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413F8D4-5FA0-DC45-9AC3-21198B2337AA}"/>
              </a:ext>
            </a:extLst>
          </p:cNvPr>
          <p:cNvSpPr/>
          <p:nvPr/>
        </p:nvSpPr>
        <p:spPr>
          <a:xfrm>
            <a:off x="1437861" y="2577432"/>
            <a:ext cx="8344092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渲染组件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7793963-3BB3-A14B-B90B-22791876E0B1}"/>
              </a:ext>
            </a:extLst>
          </p:cNvPr>
          <p:cNvSpPr/>
          <p:nvPr/>
        </p:nvSpPr>
        <p:spPr>
          <a:xfrm>
            <a:off x="1437861" y="3880721"/>
            <a:ext cx="4782078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Presentational Component</a:t>
            </a:r>
            <a:endParaRPr lang="zh-CN" altLang="en-US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BFAB89E-BF0F-2F45-8262-E1EDC8561E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7861" y="5540485"/>
            <a:ext cx="6486121" cy="1492545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76018ED1-933E-E343-ADEE-42D9DE47CAC9}"/>
              </a:ext>
            </a:extLst>
          </p:cNvPr>
          <p:cNvSpPr/>
          <p:nvPr/>
        </p:nvSpPr>
        <p:spPr>
          <a:xfrm>
            <a:off x="1694342" y="8192847"/>
            <a:ext cx="634019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和功能（无状态）组件类似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53166834-C6AF-F64A-9120-A958A4D77C4C}"/>
              </a:ext>
            </a:extLst>
          </p:cNvPr>
          <p:cNvSpPr/>
          <p:nvPr/>
        </p:nvSpPr>
        <p:spPr>
          <a:xfrm>
            <a:off x="11100745" y="4205785"/>
            <a:ext cx="1120911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函数组件一定是无状态组件，展示型组件一般</a:t>
            </a:r>
            <a:endParaRPr lang="en-US" altLang="zh-CN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是无状态组件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C0DBFD70-81C2-894B-817C-6C88B95218F2}"/>
              </a:ext>
            </a:extLst>
          </p:cNvPr>
          <p:cNvSpPr/>
          <p:nvPr/>
        </p:nvSpPr>
        <p:spPr>
          <a:xfrm>
            <a:off x="11122685" y="5797399"/>
            <a:ext cx="1146980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类组件既可以是有状态组件，又可以是无状态组件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E9DEA1EE-0214-CB4A-BEFB-AF0FA5C54E35}"/>
              </a:ext>
            </a:extLst>
          </p:cNvPr>
          <p:cNvSpPr/>
          <p:nvPr/>
        </p:nvSpPr>
        <p:spPr>
          <a:xfrm>
            <a:off x="11122685" y="6856773"/>
            <a:ext cx="736611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容器型组件一般是有状态组件。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3628F0C3-62E9-E347-9759-858E8AD7A481}"/>
              </a:ext>
            </a:extLst>
          </p:cNvPr>
          <p:cNvSpPr/>
          <p:nvPr/>
        </p:nvSpPr>
        <p:spPr>
          <a:xfrm>
            <a:off x="11122685" y="7916147"/>
            <a:ext cx="1162209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划分的原则概括为： 分而治之、高内聚、低耦合；</a:t>
            </a:r>
          </a:p>
        </p:txBody>
      </p:sp>
      <p:cxnSp>
        <p:nvCxnSpPr>
          <p:cNvPr id="19" name="直线连接符 18">
            <a:extLst>
              <a:ext uri="{FF2B5EF4-FFF2-40B4-BE49-F238E27FC236}">
                <a16:creationId xmlns:a16="http://schemas.microsoft.com/office/drawing/2014/main" id="{F2247E9A-0542-AB4C-A8F7-961F5B94AA2C}"/>
              </a:ext>
            </a:extLst>
          </p:cNvPr>
          <p:cNvCxnSpPr>
            <a:cxnSpLocks/>
          </p:cNvCxnSpPr>
          <p:nvPr/>
        </p:nvCxnSpPr>
        <p:spPr>
          <a:xfrm>
            <a:off x="9590567" y="3204142"/>
            <a:ext cx="0" cy="8683058"/>
          </a:xfrm>
          <a:prstGeom prst="line">
            <a:avLst/>
          </a:prstGeom>
          <a:noFill/>
          <a:ln w="50800" cap="flat">
            <a:solidFill>
              <a:schemeClr val="bg1"/>
            </a:solidFill>
            <a:prstDash val="solid"/>
            <a:miter lim="400000"/>
            <a:tailEnd type="non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0" name="矩形 19">
            <a:extLst>
              <a:ext uri="{FF2B5EF4-FFF2-40B4-BE49-F238E27FC236}">
                <a16:creationId xmlns:a16="http://schemas.microsoft.com/office/drawing/2014/main" id="{47C1F6B4-A433-1045-9845-55F0F2C1D5B7}"/>
              </a:ext>
            </a:extLst>
          </p:cNvPr>
          <p:cNvSpPr/>
          <p:nvPr/>
        </p:nvSpPr>
        <p:spPr>
          <a:xfrm>
            <a:off x="11146596" y="9680952"/>
            <a:ext cx="1044388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通过以上组件之间的组合能实现绝大部分需求</a:t>
            </a:r>
          </a:p>
        </p:txBody>
      </p:sp>
    </p:spTree>
    <p:extLst>
      <p:ext uri="{BB962C8B-B14F-4D97-AF65-F5344CB8AC3E}">
        <p14:creationId xmlns:p14="http://schemas.microsoft.com/office/powerpoint/2010/main" val="123330095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13D2021-4351-0C42-8133-EC52780752A8}"/>
              </a:ext>
            </a:extLst>
          </p:cNvPr>
          <p:cNvSpPr txBox="1"/>
          <p:nvPr/>
        </p:nvSpPr>
        <p:spPr>
          <a:xfrm>
            <a:off x="9166302" y="289932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4E93FB2-2665-8A49-A0A5-5ACE7413297E}"/>
              </a:ext>
            </a:extLst>
          </p:cNvPr>
          <p:cNvSpPr txBox="1"/>
          <p:nvPr/>
        </p:nvSpPr>
        <p:spPr>
          <a:xfrm>
            <a:off x="8898673" y="-289932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4944A0E-89D7-1B43-9491-CACDFA50A63F}"/>
              </a:ext>
            </a:extLst>
          </p:cNvPr>
          <p:cNvSpPr txBox="1"/>
          <p:nvPr/>
        </p:nvSpPr>
        <p:spPr>
          <a:xfrm>
            <a:off x="12313920" y="-2895600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0FCB434-8E48-344D-BE26-FE16E9424296}"/>
              </a:ext>
            </a:extLst>
          </p:cNvPr>
          <p:cNvSpPr txBox="1"/>
          <p:nvPr/>
        </p:nvSpPr>
        <p:spPr>
          <a:xfrm>
            <a:off x="12193065" y="1965566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DAB33F5-D32A-784D-9E46-6FF898BA1968}"/>
              </a:ext>
            </a:extLst>
          </p:cNvPr>
          <p:cNvSpPr txBox="1"/>
          <p:nvPr/>
        </p:nvSpPr>
        <p:spPr>
          <a:xfrm>
            <a:off x="1437860" y="944518"/>
            <a:ext cx="12384465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en-US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React Hooks</a:t>
            </a:r>
            <a:endParaRPr kumimoji="1" lang="zh-CN" altLang="en-US" sz="6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413F8D4-5FA0-DC45-9AC3-21198B2337AA}"/>
              </a:ext>
            </a:extLst>
          </p:cNvPr>
          <p:cNvSpPr/>
          <p:nvPr/>
        </p:nvSpPr>
        <p:spPr>
          <a:xfrm>
            <a:off x="1437860" y="2462973"/>
            <a:ext cx="2184744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React Hooks 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要解决的问题是状态共享，是继 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render-props 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和 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higher-order components 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之后的第三种状态逻辑复用方案，不会产生 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JSX 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嵌套地狱问题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76018ED1-933E-E343-ADEE-42D9DE47CAC9}"/>
              </a:ext>
            </a:extLst>
          </p:cNvPr>
          <p:cNvSpPr/>
          <p:nvPr/>
        </p:nvSpPr>
        <p:spPr>
          <a:xfrm>
            <a:off x="1575700" y="11253027"/>
            <a:ext cx="631626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UI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和逻辑不能复用</a:t>
            </a:r>
          </a:p>
        </p:txBody>
      </p:sp>
      <p:sp>
        <p:nvSpPr>
          <p:cNvPr id="6" name="圆角矩形 5">
            <a:extLst>
              <a:ext uri="{FF2B5EF4-FFF2-40B4-BE49-F238E27FC236}">
                <a16:creationId xmlns:a16="http://schemas.microsoft.com/office/drawing/2014/main" id="{FAC103A1-BB8F-FE4B-AE34-38134A5F949D}"/>
              </a:ext>
            </a:extLst>
          </p:cNvPr>
          <p:cNvSpPr/>
          <p:nvPr/>
        </p:nvSpPr>
        <p:spPr>
          <a:xfrm>
            <a:off x="4203489" y="4821721"/>
            <a:ext cx="2770475" cy="1323439"/>
          </a:xfrm>
          <a:prstGeom prst="roundRect">
            <a:avLst/>
          </a:prstGeom>
          <a:solidFill>
            <a:srgbClr val="00A2FF"/>
          </a:solidFill>
        </p:spPr>
        <p:txBody>
          <a:bodyPr wrap="square" rtlCol="0" anchor="ctr">
            <a:noAutofit/>
          </a:bodyPr>
          <a:lstStyle/>
          <a:p>
            <a:r>
              <a:rPr kumimoji="1" lang="zh-CN" altLang="en-US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页面</a:t>
            </a:r>
          </a:p>
        </p:txBody>
      </p:sp>
      <p:sp>
        <p:nvSpPr>
          <p:cNvPr id="11" name="圆角矩形 10">
            <a:extLst>
              <a:ext uri="{FF2B5EF4-FFF2-40B4-BE49-F238E27FC236}">
                <a16:creationId xmlns:a16="http://schemas.microsoft.com/office/drawing/2014/main" id="{6A889BE7-300F-AA44-B858-56CD12AD5B68}"/>
              </a:ext>
            </a:extLst>
          </p:cNvPr>
          <p:cNvSpPr/>
          <p:nvPr/>
        </p:nvSpPr>
        <p:spPr>
          <a:xfrm>
            <a:off x="1691268" y="7300622"/>
            <a:ext cx="2190307" cy="1010873"/>
          </a:xfrm>
          <a:prstGeom prst="roundRect">
            <a:avLst/>
          </a:prstGeom>
          <a:solidFill>
            <a:srgbClr val="00A2FF"/>
          </a:solidFill>
        </p:spPr>
        <p:txBody>
          <a:bodyPr wrap="square" rtlCol="0" anchor="ctr">
            <a:noAutofit/>
          </a:bodyPr>
          <a:lstStyle/>
          <a:p>
            <a:r>
              <a:rPr kumimoji="1" lang="zh-CN" altLang="en-US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组件</a:t>
            </a:r>
            <a:r>
              <a:rPr kumimoji="1" lang="en-US" altLang="zh-CN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endParaRPr kumimoji="1" lang="zh-CN" altLang="en-US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3" name="圆角矩形 12">
            <a:extLst>
              <a:ext uri="{FF2B5EF4-FFF2-40B4-BE49-F238E27FC236}">
                <a16:creationId xmlns:a16="http://schemas.microsoft.com/office/drawing/2014/main" id="{E6130F76-7265-0A42-90F0-F9925025DB49}"/>
              </a:ext>
            </a:extLst>
          </p:cNvPr>
          <p:cNvSpPr/>
          <p:nvPr/>
        </p:nvSpPr>
        <p:spPr>
          <a:xfrm>
            <a:off x="4493574" y="7323834"/>
            <a:ext cx="2190307" cy="1010873"/>
          </a:xfrm>
          <a:prstGeom prst="roundRect">
            <a:avLst/>
          </a:prstGeom>
          <a:solidFill>
            <a:srgbClr val="00A2FF"/>
          </a:solidFill>
        </p:spPr>
        <p:txBody>
          <a:bodyPr wrap="square" rtlCol="0" anchor="ctr">
            <a:noAutofit/>
          </a:bodyPr>
          <a:lstStyle/>
          <a:p>
            <a:r>
              <a:rPr kumimoji="1" lang="zh-CN" altLang="en-US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组件</a:t>
            </a:r>
            <a:r>
              <a:rPr kumimoji="1" lang="en-US" altLang="zh-CN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endParaRPr kumimoji="1" lang="zh-CN" altLang="en-US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4" name="圆角矩形 13">
            <a:extLst>
              <a:ext uri="{FF2B5EF4-FFF2-40B4-BE49-F238E27FC236}">
                <a16:creationId xmlns:a16="http://schemas.microsoft.com/office/drawing/2014/main" id="{8A9757D9-CA12-9B4A-911B-7B5AE63A572D}"/>
              </a:ext>
            </a:extLst>
          </p:cNvPr>
          <p:cNvSpPr/>
          <p:nvPr/>
        </p:nvSpPr>
        <p:spPr>
          <a:xfrm>
            <a:off x="7113743" y="7351421"/>
            <a:ext cx="2190307" cy="1010873"/>
          </a:xfrm>
          <a:prstGeom prst="roundRect">
            <a:avLst/>
          </a:prstGeom>
          <a:solidFill>
            <a:srgbClr val="00A2FF"/>
          </a:solidFill>
        </p:spPr>
        <p:txBody>
          <a:bodyPr wrap="square" rtlCol="0" anchor="ctr">
            <a:noAutofit/>
          </a:bodyPr>
          <a:lstStyle/>
          <a:p>
            <a:r>
              <a:rPr kumimoji="1" lang="zh-CN" altLang="en-US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组件</a:t>
            </a:r>
            <a:r>
              <a:rPr kumimoji="1" lang="en-US" altLang="zh-CN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endParaRPr kumimoji="1" lang="zh-CN" altLang="en-US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7" name="圆角矩形 16">
            <a:extLst>
              <a:ext uri="{FF2B5EF4-FFF2-40B4-BE49-F238E27FC236}">
                <a16:creationId xmlns:a16="http://schemas.microsoft.com/office/drawing/2014/main" id="{CB678924-0330-DB4F-99D3-66134E687BAF}"/>
              </a:ext>
            </a:extLst>
          </p:cNvPr>
          <p:cNvSpPr/>
          <p:nvPr/>
        </p:nvSpPr>
        <p:spPr>
          <a:xfrm>
            <a:off x="1437860" y="9379548"/>
            <a:ext cx="1174206" cy="1010873"/>
          </a:xfrm>
          <a:prstGeom prst="roundRect">
            <a:avLst/>
          </a:prstGeom>
          <a:solidFill>
            <a:srgbClr val="00A2FF"/>
          </a:solidFill>
        </p:spPr>
        <p:txBody>
          <a:bodyPr wrap="square" rtlCol="0" anchor="ctr">
            <a:noAutofit/>
          </a:bodyPr>
          <a:lstStyle/>
          <a:p>
            <a:r>
              <a:rPr kumimoji="1" lang="en-US" altLang="zh-CN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UI</a:t>
            </a:r>
            <a:endParaRPr kumimoji="1" lang="zh-CN" altLang="en-US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8" name="圆角矩形 17">
            <a:extLst>
              <a:ext uri="{FF2B5EF4-FFF2-40B4-BE49-F238E27FC236}">
                <a16:creationId xmlns:a16="http://schemas.microsoft.com/office/drawing/2014/main" id="{CD6371FA-4D9A-2F46-815E-049840047D1E}"/>
              </a:ext>
            </a:extLst>
          </p:cNvPr>
          <p:cNvSpPr/>
          <p:nvPr/>
        </p:nvSpPr>
        <p:spPr>
          <a:xfrm>
            <a:off x="2750853" y="9399207"/>
            <a:ext cx="1174206" cy="1010873"/>
          </a:xfrm>
          <a:prstGeom prst="roundRect">
            <a:avLst/>
          </a:prstGeom>
          <a:solidFill>
            <a:srgbClr val="00A2FF"/>
          </a:solidFill>
        </p:spPr>
        <p:txBody>
          <a:bodyPr wrap="square" rtlCol="0" anchor="ctr">
            <a:noAutofit/>
          </a:bodyPr>
          <a:lstStyle/>
          <a:p>
            <a:r>
              <a:rPr kumimoji="1" lang="zh-CN" altLang="en-US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逻辑</a:t>
            </a:r>
          </a:p>
        </p:txBody>
      </p:sp>
      <p:sp>
        <p:nvSpPr>
          <p:cNvPr id="19" name="圆角矩形 18">
            <a:extLst>
              <a:ext uri="{FF2B5EF4-FFF2-40B4-BE49-F238E27FC236}">
                <a16:creationId xmlns:a16="http://schemas.microsoft.com/office/drawing/2014/main" id="{B2042CE7-860A-4747-94CD-3748FA4293F0}"/>
              </a:ext>
            </a:extLst>
          </p:cNvPr>
          <p:cNvSpPr/>
          <p:nvPr/>
        </p:nvSpPr>
        <p:spPr>
          <a:xfrm>
            <a:off x="4227006" y="9379548"/>
            <a:ext cx="1174206" cy="1010873"/>
          </a:xfrm>
          <a:prstGeom prst="roundRect">
            <a:avLst/>
          </a:prstGeom>
          <a:solidFill>
            <a:srgbClr val="00A2FF"/>
          </a:solidFill>
        </p:spPr>
        <p:txBody>
          <a:bodyPr wrap="square" rtlCol="0" anchor="ctr">
            <a:noAutofit/>
          </a:bodyPr>
          <a:lstStyle/>
          <a:p>
            <a:r>
              <a:rPr kumimoji="1" lang="en-US" altLang="zh-CN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UI</a:t>
            </a:r>
            <a:endParaRPr kumimoji="1" lang="zh-CN" altLang="en-US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0" name="圆角矩形 19">
            <a:extLst>
              <a:ext uri="{FF2B5EF4-FFF2-40B4-BE49-F238E27FC236}">
                <a16:creationId xmlns:a16="http://schemas.microsoft.com/office/drawing/2014/main" id="{669EE69F-A57E-134B-95A4-3FC3C3FAF0D5}"/>
              </a:ext>
            </a:extLst>
          </p:cNvPr>
          <p:cNvSpPr/>
          <p:nvPr/>
        </p:nvSpPr>
        <p:spPr>
          <a:xfrm>
            <a:off x="5554303" y="9390450"/>
            <a:ext cx="1174206" cy="1010873"/>
          </a:xfrm>
          <a:prstGeom prst="roundRect">
            <a:avLst/>
          </a:prstGeom>
          <a:solidFill>
            <a:srgbClr val="00A2FF"/>
          </a:solidFill>
        </p:spPr>
        <p:txBody>
          <a:bodyPr wrap="square" rtlCol="0" anchor="ctr">
            <a:noAutofit/>
          </a:bodyPr>
          <a:lstStyle/>
          <a:p>
            <a:r>
              <a:rPr kumimoji="1" lang="zh-CN" altLang="en-US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逻辑</a:t>
            </a:r>
          </a:p>
        </p:txBody>
      </p:sp>
      <p:sp>
        <p:nvSpPr>
          <p:cNvPr id="21" name="圆角矩形 20">
            <a:extLst>
              <a:ext uri="{FF2B5EF4-FFF2-40B4-BE49-F238E27FC236}">
                <a16:creationId xmlns:a16="http://schemas.microsoft.com/office/drawing/2014/main" id="{D85A3CC9-60B2-B448-9E03-380818A026A4}"/>
              </a:ext>
            </a:extLst>
          </p:cNvPr>
          <p:cNvSpPr/>
          <p:nvPr/>
        </p:nvSpPr>
        <p:spPr>
          <a:xfrm>
            <a:off x="6987925" y="9438811"/>
            <a:ext cx="1174206" cy="1010873"/>
          </a:xfrm>
          <a:prstGeom prst="roundRect">
            <a:avLst/>
          </a:prstGeom>
          <a:solidFill>
            <a:srgbClr val="00A2FF"/>
          </a:solidFill>
        </p:spPr>
        <p:txBody>
          <a:bodyPr wrap="square" rtlCol="0" anchor="ctr">
            <a:noAutofit/>
          </a:bodyPr>
          <a:lstStyle/>
          <a:p>
            <a:r>
              <a:rPr kumimoji="1" lang="en-US" altLang="zh-CN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UI</a:t>
            </a:r>
            <a:endParaRPr kumimoji="1" lang="zh-CN" altLang="en-US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2" name="圆角矩形 21">
            <a:extLst>
              <a:ext uri="{FF2B5EF4-FFF2-40B4-BE49-F238E27FC236}">
                <a16:creationId xmlns:a16="http://schemas.microsoft.com/office/drawing/2014/main" id="{A90D791E-420B-F04E-BFF2-E4F853CC18E0}"/>
              </a:ext>
            </a:extLst>
          </p:cNvPr>
          <p:cNvSpPr/>
          <p:nvPr/>
        </p:nvSpPr>
        <p:spPr>
          <a:xfrm>
            <a:off x="8293957" y="9449713"/>
            <a:ext cx="1174206" cy="1010873"/>
          </a:xfrm>
          <a:prstGeom prst="roundRect">
            <a:avLst/>
          </a:prstGeom>
          <a:solidFill>
            <a:srgbClr val="00A2FF"/>
          </a:solidFill>
        </p:spPr>
        <p:txBody>
          <a:bodyPr wrap="square" rtlCol="0" anchor="ctr">
            <a:noAutofit/>
          </a:bodyPr>
          <a:lstStyle/>
          <a:p>
            <a:r>
              <a:rPr kumimoji="1" lang="zh-CN" altLang="en-US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逻辑</a:t>
            </a:r>
          </a:p>
        </p:txBody>
      </p:sp>
      <p:cxnSp>
        <p:nvCxnSpPr>
          <p:cNvPr id="35" name="曲线连接符 34">
            <a:extLst>
              <a:ext uri="{FF2B5EF4-FFF2-40B4-BE49-F238E27FC236}">
                <a16:creationId xmlns:a16="http://schemas.microsoft.com/office/drawing/2014/main" id="{1FB1B8BA-4578-284D-96D0-52D992B55A0A}"/>
              </a:ext>
            </a:extLst>
          </p:cNvPr>
          <p:cNvCxnSpPr>
            <a:stCxn id="11" idx="2"/>
            <a:endCxn id="17" idx="0"/>
          </p:cNvCxnSpPr>
          <p:nvPr/>
        </p:nvCxnSpPr>
        <p:spPr>
          <a:xfrm rot="5400000">
            <a:off x="1871667" y="8464792"/>
            <a:ext cx="1068053" cy="761459"/>
          </a:xfrm>
          <a:prstGeom prst="curvedConnector3">
            <a:avLst/>
          </a:prstGeom>
          <a:noFill/>
          <a:ln w="50800" cap="flat">
            <a:solidFill>
              <a:srgbClr val="FF6C6E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7" name="曲线连接符 36">
            <a:extLst>
              <a:ext uri="{FF2B5EF4-FFF2-40B4-BE49-F238E27FC236}">
                <a16:creationId xmlns:a16="http://schemas.microsoft.com/office/drawing/2014/main" id="{877FB8D4-12F1-C24F-A568-45DE7046B5F6}"/>
              </a:ext>
            </a:extLst>
          </p:cNvPr>
          <p:cNvCxnSpPr>
            <a:stCxn id="11" idx="2"/>
            <a:endCxn id="18" idx="0"/>
          </p:cNvCxnSpPr>
          <p:nvPr/>
        </p:nvCxnSpPr>
        <p:spPr>
          <a:xfrm rot="16200000" flipH="1">
            <a:off x="2518333" y="8579584"/>
            <a:ext cx="1087712" cy="551534"/>
          </a:xfrm>
          <a:prstGeom prst="curvedConnector3">
            <a:avLst/>
          </a:prstGeom>
          <a:noFill/>
          <a:ln w="50800" cap="flat">
            <a:solidFill>
              <a:srgbClr val="FF6C6E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9" name="曲线连接符 38">
            <a:extLst>
              <a:ext uri="{FF2B5EF4-FFF2-40B4-BE49-F238E27FC236}">
                <a16:creationId xmlns:a16="http://schemas.microsoft.com/office/drawing/2014/main" id="{ACF0B365-0E78-8044-9526-F31466374E1F}"/>
              </a:ext>
            </a:extLst>
          </p:cNvPr>
          <p:cNvCxnSpPr>
            <a:stCxn id="13" idx="2"/>
            <a:endCxn id="19" idx="0"/>
          </p:cNvCxnSpPr>
          <p:nvPr/>
        </p:nvCxnSpPr>
        <p:spPr>
          <a:xfrm rot="5400000">
            <a:off x="4678999" y="8469818"/>
            <a:ext cx="1044841" cy="774619"/>
          </a:xfrm>
          <a:prstGeom prst="curvedConnector3">
            <a:avLst/>
          </a:prstGeom>
          <a:noFill/>
          <a:ln w="50800" cap="flat">
            <a:solidFill>
              <a:srgbClr val="FF6C6E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1" name="曲线连接符 40">
            <a:extLst>
              <a:ext uri="{FF2B5EF4-FFF2-40B4-BE49-F238E27FC236}">
                <a16:creationId xmlns:a16="http://schemas.microsoft.com/office/drawing/2014/main" id="{7E758B76-E9AC-0446-83E9-A3CC97631C6A}"/>
              </a:ext>
            </a:extLst>
          </p:cNvPr>
          <p:cNvCxnSpPr>
            <a:stCxn id="13" idx="2"/>
            <a:endCxn id="20" idx="0"/>
          </p:cNvCxnSpPr>
          <p:nvPr/>
        </p:nvCxnSpPr>
        <p:spPr>
          <a:xfrm rot="16200000" flipH="1">
            <a:off x="5337196" y="8586239"/>
            <a:ext cx="1055743" cy="552678"/>
          </a:xfrm>
          <a:prstGeom prst="curvedConnector3">
            <a:avLst/>
          </a:prstGeom>
          <a:noFill/>
          <a:ln w="50800" cap="flat">
            <a:solidFill>
              <a:srgbClr val="FF6C6E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3" name="曲线连接符 42">
            <a:extLst>
              <a:ext uri="{FF2B5EF4-FFF2-40B4-BE49-F238E27FC236}">
                <a16:creationId xmlns:a16="http://schemas.microsoft.com/office/drawing/2014/main" id="{1862F8C0-DD12-0A45-A187-B48ECE6EB3FB}"/>
              </a:ext>
            </a:extLst>
          </p:cNvPr>
          <p:cNvCxnSpPr>
            <a:stCxn id="14" idx="2"/>
            <a:endCxn id="21" idx="0"/>
          </p:cNvCxnSpPr>
          <p:nvPr/>
        </p:nvCxnSpPr>
        <p:spPr>
          <a:xfrm rot="5400000">
            <a:off x="7353705" y="8583618"/>
            <a:ext cx="1076517" cy="633869"/>
          </a:xfrm>
          <a:prstGeom prst="curvedConnector3">
            <a:avLst/>
          </a:prstGeom>
          <a:noFill/>
          <a:ln w="50800" cap="flat">
            <a:solidFill>
              <a:srgbClr val="FF6C6E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5" name="曲线连接符 44">
            <a:extLst>
              <a:ext uri="{FF2B5EF4-FFF2-40B4-BE49-F238E27FC236}">
                <a16:creationId xmlns:a16="http://schemas.microsoft.com/office/drawing/2014/main" id="{A1D03D9E-E07E-E94D-A716-1D6A1BA21B82}"/>
              </a:ext>
            </a:extLst>
          </p:cNvPr>
          <p:cNvCxnSpPr>
            <a:stCxn id="14" idx="2"/>
            <a:endCxn id="22" idx="0"/>
          </p:cNvCxnSpPr>
          <p:nvPr/>
        </p:nvCxnSpPr>
        <p:spPr>
          <a:xfrm rot="16200000" flipH="1">
            <a:off x="8001269" y="8569921"/>
            <a:ext cx="1087419" cy="672163"/>
          </a:xfrm>
          <a:prstGeom prst="curvedConnector3">
            <a:avLst/>
          </a:prstGeom>
          <a:noFill/>
          <a:ln w="50800" cap="flat">
            <a:solidFill>
              <a:srgbClr val="FF6C6E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7" name="曲线连接符 46">
            <a:extLst>
              <a:ext uri="{FF2B5EF4-FFF2-40B4-BE49-F238E27FC236}">
                <a16:creationId xmlns:a16="http://schemas.microsoft.com/office/drawing/2014/main" id="{95A1697A-2D6F-3649-A691-822B44C6A79B}"/>
              </a:ext>
            </a:extLst>
          </p:cNvPr>
          <p:cNvCxnSpPr>
            <a:stCxn id="6" idx="2"/>
            <a:endCxn id="11" idx="0"/>
          </p:cNvCxnSpPr>
          <p:nvPr/>
        </p:nvCxnSpPr>
        <p:spPr>
          <a:xfrm rot="5400000">
            <a:off x="3609844" y="5321739"/>
            <a:ext cx="1155462" cy="2802305"/>
          </a:xfrm>
          <a:prstGeom prst="curvedConnector3">
            <a:avLst/>
          </a:prstGeom>
          <a:noFill/>
          <a:ln w="50800" cap="flat">
            <a:solidFill>
              <a:srgbClr val="FF6C6E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9" name="曲线连接符 48">
            <a:extLst>
              <a:ext uri="{FF2B5EF4-FFF2-40B4-BE49-F238E27FC236}">
                <a16:creationId xmlns:a16="http://schemas.microsoft.com/office/drawing/2014/main" id="{20B25AA7-B1FB-6F44-A5EB-F856CF248149}"/>
              </a:ext>
            </a:extLst>
          </p:cNvPr>
          <p:cNvCxnSpPr>
            <a:stCxn id="6" idx="2"/>
            <a:endCxn id="14" idx="0"/>
          </p:cNvCxnSpPr>
          <p:nvPr/>
        </p:nvCxnSpPr>
        <p:spPr>
          <a:xfrm rot="16200000" flipH="1">
            <a:off x="6295682" y="5438205"/>
            <a:ext cx="1206261" cy="2620170"/>
          </a:xfrm>
          <a:prstGeom prst="curvedConnector3">
            <a:avLst/>
          </a:prstGeom>
          <a:noFill/>
          <a:ln w="50800" cap="flat">
            <a:solidFill>
              <a:srgbClr val="FF6C6E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1" name="曲线连接符 50">
            <a:extLst>
              <a:ext uri="{FF2B5EF4-FFF2-40B4-BE49-F238E27FC236}">
                <a16:creationId xmlns:a16="http://schemas.microsoft.com/office/drawing/2014/main" id="{A4B53277-FDC7-FC4E-BDBF-D208869A7FC2}"/>
              </a:ext>
            </a:extLst>
          </p:cNvPr>
          <p:cNvCxnSpPr>
            <a:cxnSpLocks/>
            <a:stCxn id="6" idx="2"/>
            <a:endCxn id="13" idx="0"/>
          </p:cNvCxnSpPr>
          <p:nvPr/>
        </p:nvCxnSpPr>
        <p:spPr>
          <a:xfrm rot="16200000" flipH="1">
            <a:off x="4999390" y="6734496"/>
            <a:ext cx="1178674" cy="1"/>
          </a:xfrm>
          <a:prstGeom prst="curvedConnector3">
            <a:avLst/>
          </a:prstGeom>
          <a:noFill/>
          <a:ln w="50800" cap="flat">
            <a:solidFill>
              <a:srgbClr val="FF6C6E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53" name="图片 52">
            <a:extLst>
              <a:ext uri="{FF2B5EF4-FFF2-40B4-BE49-F238E27FC236}">
                <a16:creationId xmlns:a16="http://schemas.microsoft.com/office/drawing/2014/main" id="{25F31783-A647-C646-9446-AA6EE4F1EA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3094" y="4713608"/>
            <a:ext cx="5803900" cy="618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4407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13D2021-4351-0C42-8133-EC52780752A8}"/>
              </a:ext>
            </a:extLst>
          </p:cNvPr>
          <p:cNvSpPr txBox="1"/>
          <p:nvPr/>
        </p:nvSpPr>
        <p:spPr>
          <a:xfrm>
            <a:off x="9166302" y="289932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4E93FB2-2665-8A49-A0A5-5ACE7413297E}"/>
              </a:ext>
            </a:extLst>
          </p:cNvPr>
          <p:cNvSpPr txBox="1"/>
          <p:nvPr/>
        </p:nvSpPr>
        <p:spPr>
          <a:xfrm>
            <a:off x="8898673" y="-289932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4944A0E-89D7-1B43-9491-CACDFA50A63F}"/>
              </a:ext>
            </a:extLst>
          </p:cNvPr>
          <p:cNvSpPr txBox="1"/>
          <p:nvPr/>
        </p:nvSpPr>
        <p:spPr>
          <a:xfrm>
            <a:off x="12313920" y="-2895600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0FCB434-8E48-344D-BE26-FE16E9424296}"/>
              </a:ext>
            </a:extLst>
          </p:cNvPr>
          <p:cNvSpPr txBox="1"/>
          <p:nvPr/>
        </p:nvSpPr>
        <p:spPr>
          <a:xfrm>
            <a:off x="12193065" y="1965566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DAB33F5-D32A-784D-9E46-6FF898BA1968}"/>
              </a:ext>
            </a:extLst>
          </p:cNvPr>
          <p:cNvSpPr txBox="1"/>
          <p:nvPr/>
        </p:nvSpPr>
        <p:spPr>
          <a:xfrm>
            <a:off x="1437860" y="944518"/>
            <a:ext cx="12384465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en-US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React Hooks</a:t>
            </a:r>
            <a:endParaRPr kumimoji="1" lang="zh-CN" altLang="en-US" sz="6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413F8D4-5FA0-DC45-9AC3-21198B2337AA}"/>
              </a:ext>
            </a:extLst>
          </p:cNvPr>
          <p:cNvSpPr/>
          <p:nvPr/>
        </p:nvSpPr>
        <p:spPr>
          <a:xfrm>
            <a:off x="1437860" y="2462973"/>
            <a:ext cx="17488093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渲染属性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76018ED1-933E-E343-ADEE-42D9DE47CAC9}"/>
              </a:ext>
            </a:extLst>
          </p:cNvPr>
          <p:cNvSpPr/>
          <p:nvPr/>
        </p:nvSpPr>
        <p:spPr>
          <a:xfrm>
            <a:off x="1437860" y="4051888"/>
            <a:ext cx="10002773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使用一个值为函数的</a:t>
            </a:r>
            <a:r>
              <a:rPr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prop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来传递需要动态渲染的</a:t>
            </a:r>
            <a:r>
              <a:rPr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nodes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或组件</a:t>
            </a:r>
          </a:p>
        </p:txBody>
      </p:sp>
      <p:pic>
        <p:nvPicPr>
          <p:cNvPr id="53" name="图片 52">
            <a:extLst>
              <a:ext uri="{FF2B5EF4-FFF2-40B4-BE49-F238E27FC236}">
                <a16:creationId xmlns:a16="http://schemas.microsoft.com/office/drawing/2014/main" id="{25F31783-A647-C646-9446-AA6EE4F1EA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3094" y="4713608"/>
            <a:ext cx="5803900" cy="618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17627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13D2021-4351-0C42-8133-EC52780752A8}"/>
              </a:ext>
            </a:extLst>
          </p:cNvPr>
          <p:cNvSpPr txBox="1"/>
          <p:nvPr/>
        </p:nvSpPr>
        <p:spPr>
          <a:xfrm>
            <a:off x="9166302" y="289932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4E93FB2-2665-8A49-A0A5-5ACE7413297E}"/>
              </a:ext>
            </a:extLst>
          </p:cNvPr>
          <p:cNvSpPr txBox="1"/>
          <p:nvPr/>
        </p:nvSpPr>
        <p:spPr>
          <a:xfrm>
            <a:off x="8898673" y="-289932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4944A0E-89D7-1B43-9491-CACDFA50A63F}"/>
              </a:ext>
            </a:extLst>
          </p:cNvPr>
          <p:cNvSpPr txBox="1"/>
          <p:nvPr/>
        </p:nvSpPr>
        <p:spPr>
          <a:xfrm>
            <a:off x="12313920" y="-2895600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0FCB434-8E48-344D-BE26-FE16E9424296}"/>
              </a:ext>
            </a:extLst>
          </p:cNvPr>
          <p:cNvSpPr txBox="1"/>
          <p:nvPr/>
        </p:nvSpPr>
        <p:spPr>
          <a:xfrm>
            <a:off x="12193065" y="1965566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DAB33F5-D32A-784D-9E46-6FF898BA1968}"/>
              </a:ext>
            </a:extLst>
          </p:cNvPr>
          <p:cNvSpPr txBox="1"/>
          <p:nvPr/>
        </p:nvSpPr>
        <p:spPr>
          <a:xfrm>
            <a:off x="1437860" y="944518"/>
            <a:ext cx="12384465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en-US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React Hooks</a:t>
            </a:r>
            <a:endParaRPr kumimoji="1" lang="zh-CN" altLang="en-US" sz="6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413F8D4-5FA0-DC45-9AC3-21198B2337AA}"/>
              </a:ext>
            </a:extLst>
          </p:cNvPr>
          <p:cNvSpPr/>
          <p:nvPr/>
        </p:nvSpPr>
        <p:spPr>
          <a:xfrm>
            <a:off x="1437860" y="2462973"/>
            <a:ext cx="17488093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高阶组件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76018ED1-933E-E343-ADEE-42D9DE47CAC9}"/>
              </a:ext>
            </a:extLst>
          </p:cNvPr>
          <p:cNvSpPr/>
          <p:nvPr/>
        </p:nvSpPr>
        <p:spPr>
          <a:xfrm>
            <a:off x="1516650" y="3838145"/>
            <a:ext cx="1795592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一个函数接受一个组件作为参数，经过一系列加工后，最后返回一个新的组件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9DDFD8BE-5B8D-C144-A7D6-2EFB97EB26BC}"/>
              </a:ext>
            </a:extLst>
          </p:cNvPr>
          <p:cNvSpPr/>
          <p:nvPr/>
        </p:nvSpPr>
        <p:spPr>
          <a:xfrm>
            <a:off x="1516650" y="6955847"/>
            <a:ext cx="213507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HOC 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主要是抽离状态，将重复的受控组件的逻辑抽离到高阶组件中，以新的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props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传给受控组件中，高阶组件中可以操作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props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传入受控组件。</a:t>
            </a:r>
            <a:b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开源库中常见的高阶组件：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Redux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的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connect</a:t>
            </a:r>
            <a:r>
              <a:rPr lang="zh-CN" altLang="e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 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react-router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的</a:t>
            </a:r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withRouter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等等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52A5288-B906-8E47-898D-E568BD5D8BF0}"/>
              </a:ext>
            </a:extLst>
          </p:cNvPr>
          <p:cNvSpPr/>
          <p:nvPr/>
        </p:nvSpPr>
        <p:spPr>
          <a:xfrm>
            <a:off x="1516650" y="9642960"/>
            <a:ext cx="2215877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HOC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的不足：</a:t>
            </a:r>
          </a:p>
          <a:p>
            <a:pPr algn="l"/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HOC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产生了许多无用的组件，加深了组件层级，性能和调试受影响。</a:t>
            </a:r>
          </a:p>
          <a:p>
            <a:pPr algn="l"/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多个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HOC 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同时嵌套，劫持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props</a:t>
            </a:r>
            <a:r>
              <a:rPr lang="zh-CN" altLang="e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 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命名可能会冲突，且内部无法判断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Props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是来源于那个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HOC</a:t>
            </a:r>
            <a:endParaRPr lang="zh-CN" altLang="en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0521237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13D2021-4351-0C42-8133-EC52780752A8}"/>
              </a:ext>
            </a:extLst>
          </p:cNvPr>
          <p:cNvSpPr txBox="1"/>
          <p:nvPr/>
        </p:nvSpPr>
        <p:spPr>
          <a:xfrm>
            <a:off x="9166302" y="289932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4E93FB2-2665-8A49-A0A5-5ACE7413297E}"/>
              </a:ext>
            </a:extLst>
          </p:cNvPr>
          <p:cNvSpPr txBox="1"/>
          <p:nvPr/>
        </p:nvSpPr>
        <p:spPr>
          <a:xfrm>
            <a:off x="8898673" y="-289932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4944A0E-89D7-1B43-9491-CACDFA50A63F}"/>
              </a:ext>
            </a:extLst>
          </p:cNvPr>
          <p:cNvSpPr txBox="1"/>
          <p:nvPr/>
        </p:nvSpPr>
        <p:spPr>
          <a:xfrm>
            <a:off x="12313920" y="-2895600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0FCB434-8E48-344D-BE26-FE16E9424296}"/>
              </a:ext>
            </a:extLst>
          </p:cNvPr>
          <p:cNvSpPr txBox="1"/>
          <p:nvPr/>
        </p:nvSpPr>
        <p:spPr>
          <a:xfrm>
            <a:off x="12193065" y="1965566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DAB33F5-D32A-784D-9E46-6FF898BA1968}"/>
              </a:ext>
            </a:extLst>
          </p:cNvPr>
          <p:cNvSpPr txBox="1"/>
          <p:nvPr/>
        </p:nvSpPr>
        <p:spPr>
          <a:xfrm>
            <a:off x="1437860" y="944518"/>
            <a:ext cx="12384465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en-US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React Hooks</a:t>
            </a:r>
            <a:endParaRPr kumimoji="1" lang="zh-CN" altLang="en-US" sz="6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413F8D4-5FA0-DC45-9AC3-21198B2337AA}"/>
              </a:ext>
            </a:extLst>
          </p:cNvPr>
          <p:cNvSpPr/>
          <p:nvPr/>
        </p:nvSpPr>
        <p:spPr>
          <a:xfrm>
            <a:off x="1606366" y="2374624"/>
            <a:ext cx="2104098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多个状态不会产生嵌套，写法还是平铺的允许函数组件使用 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state 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和部分生命周期更容易将组件的 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UI 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与状态分离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54DF72F-0786-2643-87ED-CE6299346980}"/>
              </a:ext>
            </a:extLst>
          </p:cNvPr>
          <p:cNvSpPr/>
          <p:nvPr/>
        </p:nvSpPr>
        <p:spPr>
          <a:xfrm>
            <a:off x="1606367" y="4190492"/>
            <a:ext cx="233108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useState</a:t>
            </a:r>
            <a:endParaRPr lang="en" altLang="zh-CN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A0BF0900-BC94-2F41-906F-41B3E4A0E2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6368" y="5132858"/>
            <a:ext cx="7721578" cy="1351739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D0C1234-45C2-E642-9E5C-146E81E2A4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6367" y="7142813"/>
            <a:ext cx="7721578" cy="4546716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EF90A169-00A8-1744-B69E-C17D80FFB1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45843" y="7181760"/>
            <a:ext cx="9274994" cy="4534827"/>
          </a:xfrm>
          <a:prstGeom prst="rect">
            <a:avLst/>
          </a:prstGeom>
        </p:spPr>
      </p:pic>
      <p:sp>
        <p:nvSpPr>
          <p:cNvPr id="34" name="矩形 33">
            <a:extLst>
              <a:ext uri="{FF2B5EF4-FFF2-40B4-BE49-F238E27FC236}">
                <a16:creationId xmlns:a16="http://schemas.microsoft.com/office/drawing/2014/main" id="{0B6E51E4-3170-0443-8E17-D0A019EAE44E}"/>
              </a:ext>
            </a:extLst>
          </p:cNvPr>
          <p:cNvSpPr/>
          <p:nvPr/>
        </p:nvSpPr>
        <p:spPr>
          <a:xfrm>
            <a:off x="11245843" y="12090654"/>
            <a:ext cx="277511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Hooks</a:t>
            </a:r>
            <a:r>
              <a:rPr lang="zh-CN" altLang="e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写法</a:t>
            </a:r>
            <a:endParaRPr lang="en" altLang="zh-CN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8A8366ED-37F9-684D-A551-E3FF1C716069}"/>
              </a:ext>
            </a:extLst>
          </p:cNvPr>
          <p:cNvSpPr/>
          <p:nvPr/>
        </p:nvSpPr>
        <p:spPr>
          <a:xfrm>
            <a:off x="1606366" y="12063596"/>
            <a:ext cx="223651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常规写法</a:t>
            </a:r>
            <a:endParaRPr lang="en" altLang="zh-CN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61E97975-4F2A-B140-89ED-0690D0EFEB45}"/>
              </a:ext>
            </a:extLst>
          </p:cNvPr>
          <p:cNvSpPr/>
          <p:nvPr/>
        </p:nvSpPr>
        <p:spPr>
          <a:xfrm>
            <a:off x="10992363" y="5132858"/>
            <a:ext cx="1046413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返回一个数组，当前值和修改这个值的方法</a:t>
            </a:r>
            <a:endParaRPr lang="en-US" altLang="zh-CN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（类似 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state 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和 </a:t>
            </a:r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setState</a:t>
            </a:r>
            <a:r>
              <a:rPr lang="zh-CN" altLang="e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endParaRPr lang="zh-CN" altLang="en-US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7645916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13D2021-4351-0C42-8133-EC52780752A8}"/>
              </a:ext>
            </a:extLst>
          </p:cNvPr>
          <p:cNvSpPr txBox="1"/>
          <p:nvPr/>
        </p:nvSpPr>
        <p:spPr>
          <a:xfrm>
            <a:off x="9166302" y="289932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4E93FB2-2665-8A49-A0A5-5ACE7413297E}"/>
              </a:ext>
            </a:extLst>
          </p:cNvPr>
          <p:cNvSpPr txBox="1"/>
          <p:nvPr/>
        </p:nvSpPr>
        <p:spPr>
          <a:xfrm>
            <a:off x="8898673" y="-289932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4944A0E-89D7-1B43-9491-CACDFA50A63F}"/>
              </a:ext>
            </a:extLst>
          </p:cNvPr>
          <p:cNvSpPr txBox="1"/>
          <p:nvPr/>
        </p:nvSpPr>
        <p:spPr>
          <a:xfrm>
            <a:off x="12313920" y="-2895600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0FCB434-8E48-344D-BE26-FE16E9424296}"/>
              </a:ext>
            </a:extLst>
          </p:cNvPr>
          <p:cNvSpPr txBox="1"/>
          <p:nvPr/>
        </p:nvSpPr>
        <p:spPr>
          <a:xfrm>
            <a:off x="12193065" y="1965566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DAB33F5-D32A-784D-9E46-6FF898BA1968}"/>
              </a:ext>
            </a:extLst>
          </p:cNvPr>
          <p:cNvSpPr txBox="1"/>
          <p:nvPr/>
        </p:nvSpPr>
        <p:spPr>
          <a:xfrm>
            <a:off x="1437860" y="944518"/>
            <a:ext cx="12384465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en-US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React Hooks</a:t>
            </a:r>
            <a:endParaRPr kumimoji="1" lang="zh-CN" altLang="en-US" sz="6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54DF72F-0786-2643-87ED-CE6299346980}"/>
              </a:ext>
            </a:extLst>
          </p:cNvPr>
          <p:cNvSpPr/>
          <p:nvPr/>
        </p:nvSpPr>
        <p:spPr>
          <a:xfrm>
            <a:off x="1656722" y="2505476"/>
            <a:ext cx="183415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useRef</a:t>
            </a:r>
            <a:endParaRPr lang="en" altLang="zh-CN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A0BF0900-BC94-2F41-906F-41B3E4A0E2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6722" y="3588395"/>
            <a:ext cx="8083922" cy="1415171"/>
          </a:xfrm>
          <a:prstGeom prst="rect">
            <a:avLst/>
          </a:prstGeom>
        </p:spPr>
      </p:pic>
      <p:sp>
        <p:nvSpPr>
          <p:cNvPr id="23" name="矩形 22">
            <a:extLst>
              <a:ext uri="{FF2B5EF4-FFF2-40B4-BE49-F238E27FC236}">
                <a16:creationId xmlns:a16="http://schemas.microsoft.com/office/drawing/2014/main" id="{61E97975-4F2A-B140-89ED-0690D0EFEB45}"/>
              </a:ext>
            </a:extLst>
          </p:cNvPr>
          <p:cNvSpPr/>
          <p:nvPr/>
        </p:nvSpPr>
        <p:spPr>
          <a:xfrm>
            <a:off x="10460736" y="7092975"/>
            <a:ext cx="1118179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useRef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 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是一个只能用于函数组件的方法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DF2C8C1-07F2-A64E-BBE5-8A931003B5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6368" y="7159637"/>
            <a:ext cx="8134276" cy="4436878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E5F4362D-A784-9743-AC01-4DEE98140EE3}"/>
              </a:ext>
            </a:extLst>
          </p:cNvPr>
          <p:cNvSpPr/>
          <p:nvPr/>
        </p:nvSpPr>
        <p:spPr>
          <a:xfrm>
            <a:off x="10460737" y="8021351"/>
            <a:ext cx="1254811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useRef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 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是除字符串 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ref</a:t>
            </a:r>
            <a:r>
              <a:rPr lang="zh-CN" altLang="e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函数 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ref</a:t>
            </a:r>
            <a:r>
              <a:rPr lang="zh-CN" altLang="e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createRef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 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之外的第四种获取 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ref 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的方法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ACFA831E-E1D0-714D-89DF-F7C4CDEF71E5}"/>
              </a:ext>
            </a:extLst>
          </p:cNvPr>
          <p:cNvSpPr/>
          <p:nvPr/>
        </p:nvSpPr>
        <p:spPr>
          <a:xfrm>
            <a:off x="10460736" y="9581888"/>
            <a:ext cx="1254811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useRef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 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在渲染周期内永远不会变，因此可以用来引用某些数据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30AF251A-D42D-BC4F-AE70-BEF88A374BFA}"/>
              </a:ext>
            </a:extLst>
          </p:cNvPr>
          <p:cNvSpPr/>
          <p:nvPr/>
        </p:nvSpPr>
        <p:spPr>
          <a:xfrm>
            <a:off x="10460737" y="11142425"/>
            <a:ext cx="1118179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修改 </a:t>
            </a:r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ref.current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 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不会引发组件重新渲染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561510C1-8021-724B-924B-5E577A9229E9}"/>
              </a:ext>
            </a:extLst>
          </p:cNvPr>
          <p:cNvSpPr/>
          <p:nvPr/>
        </p:nvSpPr>
        <p:spPr>
          <a:xfrm>
            <a:off x="10638795" y="3603201"/>
            <a:ext cx="12192000" cy="1323439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返回一个数组，数组里面分别是当前值和修改这个值的方法（类似 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state 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和 </a:t>
            </a:r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setState</a:t>
            </a:r>
            <a:r>
              <a:rPr lang="zh-CN" altLang="e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endParaRPr lang="zh-CN" altLang="en-US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570090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13D2021-4351-0C42-8133-EC52780752A8}"/>
              </a:ext>
            </a:extLst>
          </p:cNvPr>
          <p:cNvSpPr txBox="1"/>
          <p:nvPr/>
        </p:nvSpPr>
        <p:spPr>
          <a:xfrm>
            <a:off x="9166302" y="289932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4E93FB2-2665-8A49-A0A5-5ACE7413297E}"/>
              </a:ext>
            </a:extLst>
          </p:cNvPr>
          <p:cNvSpPr txBox="1"/>
          <p:nvPr/>
        </p:nvSpPr>
        <p:spPr>
          <a:xfrm>
            <a:off x="8898673" y="-289932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4944A0E-89D7-1B43-9491-CACDFA50A63F}"/>
              </a:ext>
            </a:extLst>
          </p:cNvPr>
          <p:cNvSpPr txBox="1"/>
          <p:nvPr/>
        </p:nvSpPr>
        <p:spPr>
          <a:xfrm>
            <a:off x="12313920" y="-2895600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0FCB434-8E48-344D-BE26-FE16E9424296}"/>
              </a:ext>
            </a:extLst>
          </p:cNvPr>
          <p:cNvSpPr txBox="1"/>
          <p:nvPr/>
        </p:nvSpPr>
        <p:spPr>
          <a:xfrm>
            <a:off x="12444525" y="1965566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DAB33F5-D32A-784D-9E46-6FF898BA1968}"/>
              </a:ext>
            </a:extLst>
          </p:cNvPr>
          <p:cNvSpPr txBox="1"/>
          <p:nvPr/>
        </p:nvSpPr>
        <p:spPr>
          <a:xfrm>
            <a:off x="1117821" y="487318"/>
            <a:ext cx="7275444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en-US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Vue</a:t>
            </a:r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源码概览</a:t>
            </a:r>
            <a:endParaRPr kumimoji="1" lang="en-US" altLang="zh-CN" sz="6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AB1F67D-636F-7E47-B83D-029AEFA898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821" y="2167177"/>
            <a:ext cx="10158730" cy="1039856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14F3EAD-433E-A045-9D63-06D78F88AB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58911" y="3195876"/>
            <a:ext cx="7944132" cy="1650443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83FF53D4-E37C-ED49-8CBD-0852368E6FAA}"/>
              </a:ext>
            </a:extLst>
          </p:cNvPr>
          <p:cNvSpPr/>
          <p:nvPr/>
        </p:nvSpPr>
        <p:spPr>
          <a:xfrm>
            <a:off x="13358911" y="2167177"/>
            <a:ext cx="728276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initMixin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, </a:t>
            </a:r>
            <a:r>
              <a:rPr lang="zh-CN" altLang="e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定义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了</a:t>
            </a:r>
            <a:r>
              <a:rPr lang="en-US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initMixin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方法</a:t>
            </a:r>
            <a:endParaRPr lang="en" altLang="zh-CN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219573B1-F884-FA4D-84F5-B6BA235413CD}"/>
              </a:ext>
            </a:extLst>
          </p:cNvPr>
          <p:cNvSpPr/>
          <p:nvPr/>
        </p:nvSpPr>
        <p:spPr>
          <a:xfrm>
            <a:off x="13766073" y="6534696"/>
            <a:ext cx="6468437" cy="563231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合并</a:t>
            </a:r>
            <a:r>
              <a:rPr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options</a:t>
            </a:r>
          </a:p>
          <a:p>
            <a:pPr algn="l"/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初始化生命周期</a:t>
            </a:r>
            <a:endParaRPr lang="en-US" altLang="zh-CN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初始化事件</a:t>
            </a:r>
            <a:endParaRPr lang="en-US" altLang="zh-CN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初始化</a:t>
            </a:r>
            <a:r>
              <a:rPr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render</a:t>
            </a:r>
          </a:p>
          <a:p>
            <a:pPr algn="l"/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生命周期回调</a:t>
            </a:r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beforeCreate</a:t>
            </a:r>
            <a:endParaRPr lang="en-US" altLang="zh-CN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依赖注入</a:t>
            </a:r>
            <a:endParaRPr lang="en-US" altLang="zh-CN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初始化</a:t>
            </a:r>
            <a:r>
              <a:rPr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state</a:t>
            </a:r>
          </a:p>
          <a:p>
            <a:pPr algn="l"/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初始化</a:t>
            </a:r>
            <a:r>
              <a:rPr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provider</a:t>
            </a:r>
          </a:p>
          <a:p>
            <a:pPr algn="l"/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生命周期回调</a:t>
            </a:r>
            <a:r>
              <a:rPr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created</a:t>
            </a:r>
            <a:endParaRPr lang="en" altLang="zh-CN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3" name="圆角矩形 12">
            <a:extLst>
              <a:ext uri="{FF2B5EF4-FFF2-40B4-BE49-F238E27FC236}">
                <a16:creationId xmlns:a16="http://schemas.microsoft.com/office/drawing/2014/main" id="{20475C26-BB19-F44D-B5C9-6183A3100D10}"/>
              </a:ext>
            </a:extLst>
          </p:cNvPr>
          <p:cNvSpPr/>
          <p:nvPr/>
        </p:nvSpPr>
        <p:spPr>
          <a:xfrm>
            <a:off x="13766073" y="5385743"/>
            <a:ext cx="2921727" cy="783193"/>
          </a:xfrm>
          <a:prstGeom prst="roundRect">
            <a:avLst/>
          </a:prstGeom>
          <a:solidFill>
            <a:srgbClr val="00A2FF"/>
          </a:solidFill>
        </p:spPr>
        <p:txBody>
          <a:bodyPr wrap="square" rtlCol="0" anchor="ctr">
            <a:spAutoFit/>
          </a:bodyPr>
          <a:lstStyle/>
          <a:p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_</a:t>
            </a:r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init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CN" altLang="e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方法</a:t>
            </a:r>
            <a:endParaRPr lang="en-US" altLang="zh-CN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2449096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13D2021-4351-0C42-8133-EC52780752A8}"/>
              </a:ext>
            </a:extLst>
          </p:cNvPr>
          <p:cNvSpPr txBox="1"/>
          <p:nvPr/>
        </p:nvSpPr>
        <p:spPr>
          <a:xfrm>
            <a:off x="9166302" y="289932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4E93FB2-2665-8A49-A0A5-5ACE7413297E}"/>
              </a:ext>
            </a:extLst>
          </p:cNvPr>
          <p:cNvSpPr txBox="1"/>
          <p:nvPr/>
        </p:nvSpPr>
        <p:spPr>
          <a:xfrm>
            <a:off x="8898673" y="-289932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4944A0E-89D7-1B43-9491-CACDFA50A63F}"/>
              </a:ext>
            </a:extLst>
          </p:cNvPr>
          <p:cNvSpPr txBox="1"/>
          <p:nvPr/>
        </p:nvSpPr>
        <p:spPr>
          <a:xfrm>
            <a:off x="12313920" y="-2895600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0FCB434-8E48-344D-BE26-FE16E9424296}"/>
              </a:ext>
            </a:extLst>
          </p:cNvPr>
          <p:cNvSpPr txBox="1"/>
          <p:nvPr/>
        </p:nvSpPr>
        <p:spPr>
          <a:xfrm>
            <a:off x="12193065" y="1965566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DAB33F5-D32A-784D-9E46-6FF898BA1968}"/>
              </a:ext>
            </a:extLst>
          </p:cNvPr>
          <p:cNvSpPr txBox="1"/>
          <p:nvPr/>
        </p:nvSpPr>
        <p:spPr>
          <a:xfrm>
            <a:off x="1437860" y="944518"/>
            <a:ext cx="12384465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en-US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React Hooks</a:t>
            </a:r>
            <a:endParaRPr kumimoji="1" lang="zh-CN" altLang="en-US" sz="6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54DF72F-0786-2643-87ED-CE6299346980}"/>
              </a:ext>
            </a:extLst>
          </p:cNvPr>
          <p:cNvSpPr/>
          <p:nvPr/>
        </p:nvSpPr>
        <p:spPr>
          <a:xfrm>
            <a:off x="1437860" y="2626361"/>
            <a:ext cx="240642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useEffect</a:t>
            </a:r>
            <a:endParaRPr lang="en" altLang="zh-CN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61E97975-4F2A-B140-89ED-0690D0EFEB45}"/>
              </a:ext>
            </a:extLst>
          </p:cNvPr>
          <p:cNvSpPr/>
          <p:nvPr/>
        </p:nvSpPr>
        <p:spPr>
          <a:xfrm>
            <a:off x="1437860" y="9287224"/>
            <a:ext cx="10104481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useEffect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是在浏览器绘制之后执行的，所以方块一开始就在最左边，于是我们看到了方块移动的动画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E5F4362D-A784-9743-AC01-4DEE98140EE3}"/>
              </a:ext>
            </a:extLst>
          </p:cNvPr>
          <p:cNvSpPr/>
          <p:nvPr/>
        </p:nvSpPr>
        <p:spPr>
          <a:xfrm>
            <a:off x="12397564" y="9224115"/>
            <a:ext cx="10972798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useLayoutEffect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是在绘制之前执行的，会阻塞页面的绘制，所以页面会在 </a:t>
            </a:r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useLayoutEffect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里面的代码执行结束后才去继续绘制，于是方块就直接出现在了右边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EA6EA541-94BF-A243-9E60-C125614FC76D}"/>
              </a:ext>
            </a:extLst>
          </p:cNvPr>
          <p:cNvSpPr/>
          <p:nvPr/>
        </p:nvSpPr>
        <p:spPr>
          <a:xfrm>
            <a:off x="13454428" y="2645660"/>
            <a:ext cx="405591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useLayoutEffect</a:t>
            </a:r>
            <a:endParaRPr lang="en" altLang="zh-CN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18CAE198-5F8A-8F47-8122-10A8473527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232" y="3834383"/>
            <a:ext cx="6519058" cy="469154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73430693-555D-174B-81FB-22011651B6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53545" y="3834383"/>
            <a:ext cx="8113604" cy="4691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49436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13D2021-4351-0C42-8133-EC52780752A8}"/>
              </a:ext>
            </a:extLst>
          </p:cNvPr>
          <p:cNvSpPr txBox="1"/>
          <p:nvPr/>
        </p:nvSpPr>
        <p:spPr>
          <a:xfrm>
            <a:off x="9166302" y="289932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4E93FB2-2665-8A49-A0A5-5ACE7413297E}"/>
              </a:ext>
            </a:extLst>
          </p:cNvPr>
          <p:cNvSpPr txBox="1"/>
          <p:nvPr/>
        </p:nvSpPr>
        <p:spPr>
          <a:xfrm>
            <a:off x="8898673" y="-289932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4944A0E-89D7-1B43-9491-CACDFA50A63F}"/>
              </a:ext>
            </a:extLst>
          </p:cNvPr>
          <p:cNvSpPr txBox="1"/>
          <p:nvPr/>
        </p:nvSpPr>
        <p:spPr>
          <a:xfrm>
            <a:off x="12313920" y="-2895600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0FCB434-8E48-344D-BE26-FE16E9424296}"/>
              </a:ext>
            </a:extLst>
          </p:cNvPr>
          <p:cNvSpPr txBox="1"/>
          <p:nvPr/>
        </p:nvSpPr>
        <p:spPr>
          <a:xfrm>
            <a:off x="12193065" y="1965566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DAB33F5-D32A-784D-9E46-6FF898BA1968}"/>
              </a:ext>
            </a:extLst>
          </p:cNvPr>
          <p:cNvSpPr txBox="1"/>
          <p:nvPr/>
        </p:nvSpPr>
        <p:spPr>
          <a:xfrm>
            <a:off x="1437861" y="944518"/>
            <a:ext cx="7275444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en-US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React</a:t>
            </a:r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Fiber</a:t>
            </a:r>
            <a:endParaRPr kumimoji="1" lang="zh-CN" altLang="en-US" sz="6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67D6DE4-8D60-2847-A7F1-C02A736C19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8300" y="8309289"/>
            <a:ext cx="8407400" cy="4076700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2D32670E-3984-754E-89C0-4353D4985378}"/>
              </a:ext>
            </a:extLst>
          </p:cNvPr>
          <p:cNvSpPr/>
          <p:nvPr/>
        </p:nvSpPr>
        <p:spPr>
          <a:xfrm>
            <a:off x="17160950" y="8309289"/>
            <a:ext cx="5932967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模版语法相对固定，编译模版时可以进行优化，比如标记那些是静态的，那些是变化的节点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D8E528C4-3261-334E-A836-5B1EB80A64E5}"/>
              </a:ext>
            </a:extLst>
          </p:cNvPr>
          <p:cNvSpPr/>
          <p:nvPr/>
        </p:nvSpPr>
        <p:spPr>
          <a:xfrm>
            <a:off x="1555898" y="8431509"/>
            <a:ext cx="566715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JSX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过于灵活，编译时难以进行优化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190FFB72-187A-7449-AB17-0F7FE0694E71}"/>
              </a:ext>
            </a:extLst>
          </p:cNvPr>
          <p:cNvSpPr/>
          <p:nvPr/>
        </p:nvSpPr>
        <p:spPr>
          <a:xfrm>
            <a:off x="1452036" y="2681637"/>
            <a:ext cx="12689265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如何减少更新范围？提供性能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F01ABDD2-0FB4-3747-BAB3-9E620B6832B1}"/>
              </a:ext>
            </a:extLst>
          </p:cNvPr>
          <p:cNvSpPr/>
          <p:nvPr/>
        </p:nvSpPr>
        <p:spPr>
          <a:xfrm>
            <a:off x="1452038" y="4006881"/>
            <a:ext cx="3481470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动静分离</a:t>
            </a: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3A3B87F5-AA1A-EC40-80AF-F1E6C3111476}"/>
              </a:ext>
            </a:extLst>
          </p:cNvPr>
          <p:cNvSpPr/>
          <p:nvPr/>
        </p:nvSpPr>
        <p:spPr>
          <a:xfrm>
            <a:off x="5655737" y="4053047"/>
            <a:ext cx="8158716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编译时优化</a:t>
            </a:r>
            <a:endParaRPr lang="en-US" altLang="zh-CN" sz="5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运行时优化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34D2431C-D49A-4447-96F8-65B93018CD45}"/>
              </a:ext>
            </a:extLst>
          </p:cNvPr>
          <p:cNvSpPr/>
          <p:nvPr/>
        </p:nvSpPr>
        <p:spPr>
          <a:xfrm>
            <a:off x="7988300" y="7248336"/>
            <a:ext cx="84074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编译时优化</a:t>
            </a:r>
            <a:endParaRPr lang="en-US" altLang="zh-CN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9343177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13D2021-4351-0C42-8133-EC52780752A8}"/>
              </a:ext>
            </a:extLst>
          </p:cNvPr>
          <p:cNvSpPr txBox="1"/>
          <p:nvPr/>
        </p:nvSpPr>
        <p:spPr>
          <a:xfrm>
            <a:off x="9166302" y="289932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4E93FB2-2665-8A49-A0A5-5ACE7413297E}"/>
              </a:ext>
            </a:extLst>
          </p:cNvPr>
          <p:cNvSpPr txBox="1"/>
          <p:nvPr/>
        </p:nvSpPr>
        <p:spPr>
          <a:xfrm>
            <a:off x="8898673" y="-289932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4944A0E-89D7-1B43-9491-CACDFA50A63F}"/>
              </a:ext>
            </a:extLst>
          </p:cNvPr>
          <p:cNvSpPr txBox="1"/>
          <p:nvPr/>
        </p:nvSpPr>
        <p:spPr>
          <a:xfrm>
            <a:off x="12313920" y="-2895600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0FCB434-8E48-344D-BE26-FE16E9424296}"/>
              </a:ext>
            </a:extLst>
          </p:cNvPr>
          <p:cNvSpPr txBox="1"/>
          <p:nvPr/>
        </p:nvSpPr>
        <p:spPr>
          <a:xfrm>
            <a:off x="12193065" y="1965566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DAB33F5-D32A-784D-9E46-6FF898BA1968}"/>
              </a:ext>
            </a:extLst>
          </p:cNvPr>
          <p:cNvSpPr txBox="1"/>
          <p:nvPr/>
        </p:nvSpPr>
        <p:spPr>
          <a:xfrm>
            <a:off x="1437861" y="944518"/>
            <a:ext cx="7275444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en-US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React</a:t>
            </a:r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Fiber</a:t>
            </a:r>
            <a:endParaRPr kumimoji="1" lang="zh-CN" altLang="en-US" sz="6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DE84116-2FD4-5847-BB53-4718A45B1293}"/>
              </a:ext>
            </a:extLst>
          </p:cNvPr>
          <p:cNvSpPr/>
          <p:nvPr/>
        </p:nvSpPr>
        <p:spPr>
          <a:xfrm>
            <a:off x="1466212" y="6858000"/>
            <a:ext cx="400600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React15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架构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674392E8-662E-9944-854D-8B04B6E37754}"/>
              </a:ext>
            </a:extLst>
          </p:cNvPr>
          <p:cNvSpPr/>
          <p:nvPr/>
        </p:nvSpPr>
        <p:spPr>
          <a:xfrm>
            <a:off x="1452036" y="7758709"/>
            <a:ext cx="979012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Reconciler</a:t>
            </a:r>
            <a:r>
              <a:rPr lang="zh-CN" altLang="e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（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协调器）：找出变化的组件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9784AFA2-B3F4-D541-B22D-ED8AFF96CDF6}"/>
              </a:ext>
            </a:extLst>
          </p:cNvPr>
          <p:cNvSpPr/>
          <p:nvPr/>
        </p:nvSpPr>
        <p:spPr>
          <a:xfrm>
            <a:off x="1466212" y="8569700"/>
            <a:ext cx="1020124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Renderer</a:t>
            </a:r>
            <a:r>
              <a:rPr lang="zh-CN" altLang="e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（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渲染器）  ：将变化的组件渲染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7F76A7FB-7A98-3244-B552-0C7B0F366074}"/>
              </a:ext>
            </a:extLst>
          </p:cNvPr>
          <p:cNvSpPr/>
          <p:nvPr/>
        </p:nvSpPr>
        <p:spPr>
          <a:xfrm>
            <a:off x="1466212" y="10416822"/>
            <a:ext cx="624882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递归过程是不能中断的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DEC439AA-3846-5B4E-8BC6-019268130CDA}"/>
              </a:ext>
            </a:extLst>
          </p:cNvPr>
          <p:cNvSpPr/>
          <p:nvPr/>
        </p:nvSpPr>
        <p:spPr>
          <a:xfrm>
            <a:off x="12372395" y="6858000"/>
            <a:ext cx="624882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React1</a:t>
            </a:r>
            <a:r>
              <a:rPr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6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架构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E390B540-E5FD-334C-B713-323474D34A2C}"/>
              </a:ext>
            </a:extLst>
          </p:cNvPr>
          <p:cNvSpPr/>
          <p:nvPr/>
        </p:nvSpPr>
        <p:spPr>
          <a:xfrm>
            <a:off x="12358515" y="8543030"/>
            <a:ext cx="1020124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Reconciler</a:t>
            </a:r>
            <a:r>
              <a:rPr lang="zh-CN" altLang="e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（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协调器）：找出变化的组件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FE772A1B-53CE-D740-AB77-08D76859C16C}"/>
              </a:ext>
            </a:extLst>
          </p:cNvPr>
          <p:cNvSpPr/>
          <p:nvPr/>
        </p:nvSpPr>
        <p:spPr>
          <a:xfrm>
            <a:off x="12372395" y="9352402"/>
            <a:ext cx="1020124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Renderer</a:t>
            </a:r>
            <a:r>
              <a:rPr lang="zh-CN" altLang="e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（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渲染器）  ：将变化的组件渲染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03A30E4B-04C6-104B-B346-A945ABD40AD6}"/>
              </a:ext>
            </a:extLst>
          </p:cNvPr>
          <p:cNvSpPr/>
          <p:nvPr/>
        </p:nvSpPr>
        <p:spPr>
          <a:xfrm>
            <a:off x="12358515" y="10416822"/>
            <a:ext cx="624882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可中断的循环过程 </a:t>
            </a:r>
            <a:r>
              <a:rPr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Fiber</a:t>
            </a:r>
            <a:endParaRPr lang="zh-CN" altLang="en-US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F5DDE452-124D-9445-9EE9-F1F1477315D0}"/>
              </a:ext>
            </a:extLst>
          </p:cNvPr>
          <p:cNvSpPr/>
          <p:nvPr/>
        </p:nvSpPr>
        <p:spPr>
          <a:xfrm>
            <a:off x="12372395" y="7733658"/>
            <a:ext cx="1039545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Scheduler</a:t>
            </a:r>
            <a:r>
              <a:rPr lang="zh-CN" altLang="e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（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调度器）：调度任务的优先级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6943AD3F-0122-1D41-B563-5556D757DADD}"/>
              </a:ext>
            </a:extLst>
          </p:cNvPr>
          <p:cNvSpPr/>
          <p:nvPr/>
        </p:nvSpPr>
        <p:spPr>
          <a:xfrm>
            <a:off x="1452036" y="2681637"/>
            <a:ext cx="12689265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如何减少更新范围？提供性能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5B74B91F-6145-BC4A-A82E-4BD64DB25413}"/>
              </a:ext>
            </a:extLst>
          </p:cNvPr>
          <p:cNvSpPr/>
          <p:nvPr/>
        </p:nvSpPr>
        <p:spPr>
          <a:xfrm>
            <a:off x="1452036" y="4225292"/>
            <a:ext cx="726126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运行时优化</a:t>
            </a:r>
            <a:endParaRPr lang="en-US" altLang="zh-CN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9955241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13D2021-4351-0C42-8133-EC52780752A8}"/>
              </a:ext>
            </a:extLst>
          </p:cNvPr>
          <p:cNvSpPr txBox="1"/>
          <p:nvPr/>
        </p:nvSpPr>
        <p:spPr>
          <a:xfrm>
            <a:off x="9166302" y="289932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4E93FB2-2665-8A49-A0A5-5ACE7413297E}"/>
              </a:ext>
            </a:extLst>
          </p:cNvPr>
          <p:cNvSpPr txBox="1"/>
          <p:nvPr/>
        </p:nvSpPr>
        <p:spPr>
          <a:xfrm>
            <a:off x="8898673" y="-289932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4944A0E-89D7-1B43-9491-CACDFA50A63F}"/>
              </a:ext>
            </a:extLst>
          </p:cNvPr>
          <p:cNvSpPr txBox="1"/>
          <p:nvPr/>
        </p:nvSpPr>
        <p:spPr>
          <a:xfrm>
            <a:off x="12313920" y="-2895600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0FCB434-8E48-344D-BE26-FE16E9424296}"/>
              </a:ext>
            </a:extLst>
          </p:cNvPr>
          <p:cNvSpPr txBox="1"/>
          <p:nvPr/>
        </p:nvSpPr>
        <p:spPr>
          <a:xfrm>
            <a:off x="12193065" y="1965566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DAB33F5-D32A-784D-9E46-6FF898BA1968}"/>
              </a:ext>
            </a:extLst>
          </p:cNvPr>
          <p:cNvSpPr txBox="1"/>
          <p:nvPr/>
        </p:nvSpPr>
        <p:spPr>
          <a:xfrm>
            <a:off x="1437861" y="944518"/>
            <a:ext cx="7275444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en-US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React</a:t>
            </a:r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Fiber</a:t>
            </a:r>
            <a:endParaRPr kumimoji="1" lang="zh-CN" altLang="en-US" sz="6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0FA6BCF-7976-7740-97A3-BD6C00481881}"/>
              </a:ext>
            </a:extLst>
          </p:cNvPr>
          <p:cNvSpPr/>
          <p:nvPr/>
        </p:nvSpPr>
        <p:spPr>
          <a:xfrm>
            <a:off x="2424223" y="3299191"/>
            <a:ext cx="15615684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React Stack </a:t>
            </a:r>
            <a:r>
              <a:rPr lang="en" altLang="zh-CN" sz="5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Reconfile</a:t>
            </a:r>
            <a:r>
              <a:rPr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调度策略的问题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4E84B8C-61AD-EA41-BE53-33792E86D7C9}"/>
              </a:ext>
            </a:extLst>
          </p:cNvPr>
          <p:cNvSpPr/>
          <p:nvPr/>
        </p:nvSpPr>
        <p:spPr>
          <a:xfrm>
            <a:off x="2424223" y="5153831"/>
            <a:ext cx="20074270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这个策略像函数调用栈一样，会深度优先遍历所有的 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Virtual DOM 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节点，进行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Diff</a:t>
            </a:r>
            <a:r>
              <a:rPr lang="zh-CN" altLang="e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它一定要等整棵 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Virtual DOM 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计算完成之后，才将任务出栈释放主线程。重点在于，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Stack </a:t>
            </a:r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Reconfile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始终会一次性地同步处理整个组件树。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Stack Reconciler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无法暂停，因此如果更新较为深入并且可用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CPU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时间有限，会引起页面的卡顿</a:t>
            </a:r>
            <a:endParaRPr lang="en-US" altLang="zh-CN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endParaRPr lang="en-US" altLang="zh-CN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所以，在浏览器主线程被 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React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更新状态任务占据的时候，用户与浏览器进行任何的交互都不能得到反馈，只有等到任务结束，才能突然得到浏览器的响应</a:t>
            </a:r>
          </a:p>
        </p:txBody>
      </p:sp>
    </p:spTree>
    <p:extLst>
      <p:ext uri="{BB962C8B-B14F-4D97-AF65-F5344CB8AC3E}">
        <p14:creationId xmlns:p14="http://schemas.microsoft.com/office/powerpoint/2010/main" val="85670254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13D2021-4351-0C42-8133-EC52780752A8}"/>
              </a:ext>
            </a:extLst>
          </p:cNvPr>
          <p:cNvSpPr txBox="1"/>
          <p:nvPr/>
        </p:nvSpPr>
        <p:spPr>
          <a:xfrm>
            <a:off x="9166302" y="289932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4E93FB2-2665-8A49-A0A5-5ACE7413297E}"/>
              </a:ext>
            </a:extLst>
          </p:cNvPr>
          <p:cNvSpPr txBox="1"/>
          <p:nvPr/>
        </p:nvSpPr>
        <p:spPr>
          <a:xfrm>
            <a:off x="8898673" y="-289932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4944A0E-89D7-1B43-9491-CACDFA50A63F}"/>
              </a:ext>
            </a:extLst>
          </p:cNvPr>
          <p:cNvSpPr txBox="1"/>
          <p:nvPr/>
        </p:nvSpPr>
        <p:spPr>
          <a:xfrm>
            <a:off x="12313920" y="-2895600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0FCB434-8E48-344D-BE26-FE16E9424296}"/>
              </a:ext>
            </a:extLst>
          </p:cNvPr>
          <p:cNvSpPr txBox="1"/>
          <p:nvPr/>
        </p:nvSpPr>
        <p:spPr>
          <a:xfrm>
            <a:off x="12193065" y="1965566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DAB33F5-D32A-784D-9E46-6FF898BA1968}"/>
              </a:ext>
            </a:extLst>
          </p:cNvPr>
          <p:cNvSpPr txBox="1"/>
          <p:nvPr/>
        </p:nvSpPr>
        <p:spPr>
          <a:xfrm>
            <a:off x="1437861" y="944518"/>
            <a:ext cx="7275444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en-US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React</a:t>
            </a:r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Fiber</a:t>
            </a:r>
            <a:endParaRPr kumimoji="1" lang="zh-CN" altLang="en-US" sz="6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0FA6BCF-7976-7740-97A3-BD6C00481881}"/>
              </a:ext>
            </a:extLst>
          </p:cNvPr>
          <p:cNvSpPr/>
          <p:nvPr/>
        </p:nvSpPr>
        <p:spPr>
          <a:xfrm>
            <a:off x="2013097" y="2259424"/>
            <a:ext cx="19634792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Concurrent Mode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的目的是实现一套可中断</a:t>
            </a:r>
            <a:r>
              <a:rPr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恢复的更新机制。</a:t>
            </a:r>
            <a:endParaRPr lang="en-US" altLang="zh-CN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其由两部分组成：</a:t>
            </a:r>
            <a:endParaRPr lang="en-US" altLang="zh-CN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endParaRPr lang="zh-CN" altLang="en-US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一套协程架构：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Fiber Reconciler</a:t>
            </a:r>
          </a:p>
          <a:p>
            <a:pPr algn="l"/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基于协程架构的启发式更新算法：控制协程架构工作方式的算法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4E84B8C-61AD-EA41-BE53-33792E86D7C9}"/>
              </a:ext>
            </a:extLst>
          </p:cNvPr>
          <p:cNvSpPr/>
          <p:nvPr/>
        </p:nvSpPr>
        <p:spPr>
          <a:xfrm>
            <a:off x="2013097" y="5830029"/>
            <a:ext cx="20761843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协程架构使更新可以在需要的时机被中断，这样浏览器就有时间完成样式布局与样式绘制，减少卡顿（掉帧）的出现，当浏览器进入下一次事件循环，协程架构可以恢复中断或者抛弃之前的更新，重新开始新的更新流程</a:t>
            </a:r>
            <a:endParaRPr lang="en-US" altLang="zh-CN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2C5B306-83DD-3947-9EA9-3356B70DB827}"/>
              </a:ext>
            </a:extLst>
          </p:cNvPr>
          <p:cNvSpPr/>
          <p:nvPr/>
        </p:nvSpPr>
        <p:spPr>
          <a:xfrm>
            <a:off x="6733952" y="8360913"/>
            <a:ext cx="12277061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接受输入事件</a:t>
            </a:r>
          </a:p>
          <a:p>
            <a:pPr algn="l"/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执行事件回调</a:t>
            </a:r>
          </a:p>
          <a:p>
            <a:pPr algn="l"/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开始一帧</a:t>
            </a:r>
            <a:endParaRPr lang="en-US" altLang="zh-CN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执行 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RAF (</a:t>
            </a:r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RequestAnimationFrame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</a:p>
          <a:p>
            <a:pPr algn="l"/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页面布局，样式计算</a:t>
            </a:r>
          </a:p>
          <a:p>
            <a:pPr algn="l"/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绘制渲染</a:t>
            </a:r>
          </a:p>
          <a:p>
            <a:pPr algn="l"/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执行 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RIC (</a:t>
            </a:r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RequestIdelCallback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DBA1EA9-CC29-B944-8D6C-5CFCFCDCF0B4}"/>
              </a:ext>
            </a:extLst>
          </p:cNvPr>
          <p:cNvSpPr/>
          <p:nvPr/>
        </p:nvSpPr>
        <p:spPr>
          <a:xfrm>
            <a:off x="2013097" y="8360913"/>
            <a:ext cx="388279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一帧经历的过程</a:t>
            </a:r>
          </a:p>
        </p:txBody>
      </p:sp>
    </p:spTree>
    <p:extLst>
      <p:ext uri="{BB962C8B-B14F-4D97-AF65-F5344CB8AC3E}">
        <p14:creationId xmlns:p14="http://schemas.microsoft.com/office/powerpoint/2010/main" val="353252530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13D2021-4351-0C42-8133-EC52780752A8}"/>
              </a:ext>
            </a:extLst>
          </p:cNvPr>
          <p:cNvSpPr txBox="1"/>
          <p:nvPr/>
        </p:nvSpPr>
        <p:spPr>
          <a:xfrm>
            <a:off x="9166302" y="289932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4E93FB2-2665-8A49-A0A5-5ACE7413297E}"/>
              </a:ext>
            </a:extLst>
          </p:cNvPr>
          <p:cNvSpPr txBox="1"/>
          <p:nvPr/>
        </p:nvSpPr>
        <p:spPr>
          <a:xfrm>
            <a:off x="8898673" y="-289932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4944A0E-89D7-1B43-9491-CACDFA50A63F}"/>
              </a:ext>
            </a:extLst>
          </p:cNvPr>
          <p:cNvSpPr txBox="1"/>
          <p:nvPr/>
        </p:nvSpPr>
        <p:spPr>
          <a:xfrm>
            <a:off x="12313920" y="-2895600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0FCB434-8E48-344D-BE26-FE16E9424296}"/>
              </a:ext>
            </a:extLst>
          </p:cNvPr>
          <p:cNvSpPr txBox="1"/>
          <p:nvPr/>
        </p:nvSpPr>
        <p:spPr>
          <a:xfrm>
            <a:off x="12193065" y="1965566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DAB33F5-D32A-784D-9E46-6FF898BA1968}"/>
              </a:ext>
            </a:extLst>
          </p:cNvPr>
          <p:cNvSpPr txBox="1"/>
          <p:nvPr/>
        </p:nvSpPr>
        <p:spPr>
          <a:xfrm>
            <a:off x="1437861" y="944518"/>
            <a:ext cx="7275444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en-US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React</a:t>
            </a:r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Fiber</a:t>
            </a:r>
            <a:endParaRPr kumimoji="1" lang="zh-CN" altLang="en-US" sz="6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0FA6BCF-7976-7740-97A3-BD6C00481881}"/>
              </a:ext>
            </a:extLst>
          </p:cNvPr>
          <p:cNvSpPr/>
          <p:nvPr/>
        </p:nvSpPr>
        <p:spPr>
          <a:xfrm>
            <a:off x="2013097" y="2725033"/>
            <a:ext cx="545095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Fiber Reconciler</a:t>
            </a:r>
            <a:endParaRPr lang="zh-CN" altLang="en-US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4E84B8C-61AD-EA41-BE53-33792E86D7C9}"/>
              </a:ext>
            </a:extLst>
          </p:cNvPr>
          <p:cNvSpPr/>
          <p:nvPr/>
        </p:nvSpPr>
        <p:spPr>
          <a:xfrm>
            <a:off x="2077431" y="4127550"/>
            <a:ext cx="20229137" cy="68634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在组件内执行</a:t>
            </a:r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this.setState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后会在该组件对应的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fiber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节点内产生一种链表数据结构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update,</a:t>
            </a:r>
          </a:p>
          <a:p>
            <a:pPr algn="l"/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一棵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fiber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树的多个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fiber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节点可能存在多个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update</a:t>
            </a:r>
          </a:p>
          <a:p>
            <a:pPr algn="l"/>
            <a:endParaRPr lang="en" altLang="zh-CN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update.expirationTimes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为类似时间戳的字段，表示优先级。</a:t>
            </a:r>
            <a:endParaRPr lang="en-US" altLang="zh-CN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endParaRPr lang="en-US" altLang="zh-CN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expirationTimes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离当前时间越接近，该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update 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优先级越高</a:t>
            </a:r>
            <a:endParaRPr lang="en-US" altLang="zh-CN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update.expirationTimes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超过当前时间，则代表该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update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过期，优先级变为最高</a:t>
            </a:r>
            <a:endParaRPr lang="en-US" altLang="zh-CN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endParaRPr lang="en-US" altLang="zh-CN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每次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Fiber Reconciler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调度更新时，会在所有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fiber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节点的所有</a:t>
            </a:r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update.expirationTimes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中选择一个</a:t>
            </a:r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expirationTimes</a:t>
            </a:r>
            <a:r>
              <a:rPr lang="zh-CN" altLang="e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（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一般选择最大的），作为本次更新的优先级</a:t>
            </a:r>
          </a:p>
        </p:txBody>
      </p:sp>
    </p:spTree>
    <p:extLst>
      <p:ext uri="{BB962C8B-B14F-4D97-AF65-F5344CB8AC3E}">
        <p14:creationId xmlns:p14="http://schemas.microsoft.com/office/powerpoint/2010/main" val="251738492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13D2021-4351-0C42-8133-EC52780752A8}"/>
              </a:ext>
            </a:extLst>
          </p:cNvPr>
          <p:cNvSpPr txBox="1"/>
          <p:nvPr/>
        </p:nvSpPr>
        <p:spPr>
          <a:xfrm>
            <a:off x="9166302" y="289932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4E93FB2-2665-8A49-A0A5-5ACE7413297E}"/>
              </a:ext>
            </a:extLst>
          </p:cNvPr>
          <p:cNvSpPr txBox="1"/>
          <p:nvPr/>
        </p:nvSpPr>
        <p:spPr>
          <a:xfrm>
            <a:off x="8898673" y="-289932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4944A0E-89D7-1B43-9491-CACDFA50A63F}"/>
              </a:ext>
            </a:extLst>
          </p:cNvPr>
          <p:cNvSpPr txBox="1"/>
          <p:nvPr/>
        </p:nvSpPr>
        <p:spPr>
          <a:xfrm>
            <a:off x="12313920" y="-2895600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0FCB434-8E48-344D-BE26-FE16E9424296}"/>
              </a:ext>
            </a:extLst>
          </p:cNvPr>
          <p:cNvSpPr txBox="1"/>
          <p:nvPr/>
        </p:nvSpPr>
        <p:spPr>
          <a:xfrm>
            <a:off x="12193065" y="1965566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DAB33F5-D32A-784D-9E46-6FF898BA1968}"/>
              </a:ext>
            </a:extLst>
          </p:cNvPr>
          <p:cNvSpPr txBox="1"/>
          <p:nvPr/>
        </p:nvSpPr>
        <p:spPr>
          <a:xfrm>
            <a:off x="1437861" y="944518"/>
            <a:ext cx="7275444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en-US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React</a:t>
            </a:r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Fiber</a:t>
            </a:r>
            <a:endParaRPr kumimoji="1" lang="zh-CN" altLang="en-US" sz="6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0FA6BCF-7976-7740-97A3-BD6C00481881}"/>
              </a:ext>
            </a:extLst>
          </p:cNvPr>
          <p:cNvSpPr/>
          <p:nvPr/>
        </p:nvSpPr>
        <p:spPr>
          <a:xfrm>
            <a:off x="14224605" y="2603788"/>
            <a:ext cx="5450959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Fiber Reconciler</a:t>
            </a:r>
            <a:endParaRPr lang="zh-CN" altLang="en-US" sz="5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2EFFFB3-BA0C-5D46-8EF3-925FAD9819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0712" y="3444174"/>
            <a:ext cx="2824624" cy="321089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E5EC74D-579A-134F-B1DF-A0BE8BDD63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0312" y="3444173"/>
            <a:ext cx="2834797" cy="3201233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371B9EF5-2FF2-C140-B410-0D83A04C5C67}"/>
              </a:ext>
            </a:extLst>
          </p:cNvPr>
          <p:cNvSpPr/>
          <p:nvPr/>
        </p:nvSpPr>
        <p:spPr>
          <a:xfrm>
            <a:off x="5162724" y="3646056"/>
            <a:ext cx="315663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1. C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节点更新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9C8F1F11-8AC4-DF41-BE94-30A2C08C04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50837" y="6857999"/>
            <a:ext cx="2800305" cy="3156707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0A100031-AE9E-9140-9498-8B405FA470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40712" y="6857999"/>
            <a:ext cx="2824624" cy="3114329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60F8668E-DFBA-7542-8B5E-1398335B1BEE}"/>
              </a:ext>
            </a:extLst>
          </p:cNvPr>
          <p:cNvSpPr/>
          <p:nvPr/>
        </p:nvSpPr>
        <p:spPr>
          <a:xfrm>
            <a:off x="1960991" y="2493474"/>
            <a:ext cx="230543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Vnode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树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70B15F50-ACDB-2041-B6C0-74213F51C96A}"/>
              </a:ext>
            </a:extLst>
          </p:cNvPr>
          <p:cNvSpPr/>
          <p:nvPr/>
        </p:nvSpPr>
        <p:spPr>
          <a:xfrm>
            <a:off x="9466520" y="2603788"/>
            <a:ext cx="192071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Fiber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树</a:t>
            </a:r>
          </a:p>
        </p:txBody>
      </p:sp>
      <p:cxnSp>
        <p:nvCxnSpPr>
          <p:cNvPr id="18" name="直线箭头连接符 17">
            <a:extLst>
              <a:ext uri="{FF2B5EF4-FFF2-40B4-BE49-F238E27FC236}">
                <a16:creationId xmlns:a16="http://schemas.microsoft.com/office/drawing/2014/main" id="{16A39AE6-4988-3D4A-AEAA-0E9CD7ACB76D}"/>
              </a:ext>
            </a:extLst>
          </p:cNvPr>
          <p:cNvCxnSpPr/>
          <p:nvPr/>
        </p:nvCxnSpPr>
        <p:spPr>
          <a:xfrm>
            <a:off x="4989458" y="4611758"/>
            <a:ext cx="4146326" cy="0"/>
          </a:xfrm>
          <a:prstGeom prst="straightConnector1">
            <a:avLst/>
          </a:prstGeom>
          <a:noFill/>
          <a:ln w="50800" cap="flat">
            <a:solidFill>
              <a:srgbClr val="FF6C6E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0" name="直线箭头连接符 19">
            <a:extLst>
              <a:ext uri="{FF2B5EF4-FFF2-40B4-BE49-F238E27FC236}">
                <a16:creationId xmlns:a16="http://schemas.microsoft.com/office/drawing/2014/main" id="{153A980B-8CFE-7B44-9F8A-8FDE09B1C3D5}"/>
              </a:ext>
            </a:extLst>
          </p:cNvPr>
          <p:cNvCxnSpPr>
            <a:cxnSpLocks/>
          </p:cNvCxnSpPr>
          <p:nvPr/>
        </p:nvCxnSpPr>
        <p:spPr>
          <a:xfrm>
            <a:off x="4989458" y="4869575"/>
            <a:ext cx="4113897" cy="3256076"/>
          </a:xfrm>
          <a:prstGeom prst="straightConnector1">
            <a:avLst/>
          </a:prstGeom>
          <a:noFill/>
          <a:ln w="50800" cap="flat">
            <a:solidFill>
              <a:srgbClr val="FF6C6E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2" name="直线箭头连接符 21">
            <a:extLst>
              <a:ext uri="{FF2B5EF4-FFF2-40B4-BE49-F238E27FC236}">
                <a16:creationId xmlns:a16="http://schemas.microsoft.com/office/drawing/2014/main" id="{3F4A2101-A996-194C-AEBC-4CC98BF35F04}"/>
              </a:ext>
            </a:extLst>
          </p:cNvPr>
          <p:cNvCxnSpPr>
            <a:cxnSpLocks/>
          </p:cNvCxnSpPr>
          <p:nvPr/>
        </p:nvCxnSpPr>
        <p:spPr>
          <a:xfrm flipH="1">
            <a:off x="4912106" y="12085982"/>
            <a:ext cx="4081469" cy="0"/>
          </a:xfrm>
          <a:prstGeom prst="straightConnector1">
            <a:avLst/>
          </a:prstGeom>
          <a:noFill/>
          <a:ln w="50800" cap="flat">
            <a:solidFill>
              <a:srgbClr val="FF6C6E"/>
            </a:solidFill>
            <a:prstDash val="dash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24" name="图片 23">
            <a:extLst>
              <a:ext uri="{FF2B5EF4-FFF2-40B4-BE49-F238E27FC236}">
                <a16:creationId xmlns:a16="http://schemas.microsoft.com/office/drawing/2014/main" id="{3EC24DE2-2721-7A48-965C-11F54933CC6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50837" y="10227299"/>
            <a:ext cx="2841163" cy="3049902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E13F1DB9-C823-C946-B5F2-75400BA5774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40712" y="10175256"/>
            <a:ext cx="2824624" cy="2824624"/>
          </a:xfrm>
          <a:prstGeom prst="rect">
            <a:avLst/>
          </a:prstGeom>
        </p:spPr>
      </p:pic>
      <p:cxnSp>
        <p:nvCxnSpPr>
          <p:cNvPr id="30" name="直线箭头连接符 29">
            <a:extLst>
              <a:ext uri="{FF2B5EF4-FFF2-40B4-BE49-F238E27FC236}">
                <a16:creationId xmlns:a16="http://schemas.microsoft.com/office/drawing/2014/main" id="{4F506B50-07B9-6B43-BA2C-19DE931B51F1}"/>
              </a:ext>
            </a:extLst>
          </p:cNvPr>
          <p:cNvCxnSpPr>
            <a:cxnSpLocks/>
          </p:cNvCxnSpPr>
          <p:nvPr/>
        </p:nvCxnSpPr>
        <p:spPr>
          <a:xfrm>
            <a:off x="4970432" y="5079464"/>
            <a:ext cx="4132923" cy="6078041"/>
          </a:xfrm>
          <a:prstGeom prst="straightConnector1">
            <a:avLst/>
          </a:prstGeom>
          <a:noFill/>
          <a:ln w="50800" cap="flat">
            <a:solidFill>
              <a:srgbClr val="FF6C6E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3" name="矩形 12">
            <a:extLst>
              <a:ext uri="{FF2B5EF4-FFF2-40B4-BE49-F238E27FC236}">
                <a16:creationId xmlns:a16="http://schemas.microsoft.com/office/drawing/2014/main" id="{065F384D-CA52-264C-A5FA-1230E14070D1}"/>
              </a:ext>
            </a:extLst>
          </p:cNvPr>
          <p:cNvSpPr/>
          <p:nvPr/>
        </p:nvSpPr>
        <p:spPr>
          <a:xfrm>
            <a:off x="5350480" y="6802212"/>
            <a:ext cx="3204723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2. D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节点高优</a:t>
            </a:r>
            <a:endParaRPr lang="en-US" altLang="zh-CN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先级更新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F115A03B-64BB-8746-BD85-B93F8DE51F29}"/>
              </a:ext>
            </a:extLst>
          </p:cNvPr>
          <p:cNvSpPr/>
          <p:nvPr/>
        </p:nvSpPr>
        <p:spPr>
          <a:xfrm>
            <a:off x="5864725" y="9565579"/>
            <a:ext cx="3095720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3. E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节点高优</a:t>
            </a:r>
            <a:endParaRPr lang="en-US" altLang="zh-CN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先级更新</a:t>
            </a:r>
          </a:p>
        </p:txBody>
      </p:sp>
      <p:cxnSp>
        <p:nvCxnSpPr>
          <p:cNvPr id="34" name="直线箭头连接符 33">
            <a:extLst>
              <a:ext uri="{FF2B5EF4-FFF2-40B4-BE49-F238E27FC236}">
                <a16:creationId xmlns:a16="http://schemas.microsoft.com/office/drawing/2014/main" id="{FDA83D9F-031A-124E-87E0-AAEB4DB4E855}"/>
              </a:ext>
            </a:extLst>
          </p:cNvPr>
          <p:cNvCxnSpPr>
            <a:cxnSpLocks/>
          </p:cNvCxnSpPr>
          <p:nvPr/>
        </p:nvCxnSpPr>
        <p:spPr>
          <a:xfrm flipH="1">
            <a:off x="4989458" y="8415163"/>
            <a:ext cx="4081469" cy="0"/>
          </a:xfrm>
          <a:prstGeom prst="straightConnector1">
            <a:avLst/>
          </a:prstGeom>
          <a:noFill/>
          <a:ln w="50800" cap="flat">
            <a:solidFill>
              <a:srgbClr val="FF6C6E"/>
            </a:solidFill>
            <a:prstDash val="dash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5" name="矩形 34">
            <a:extLst>
              <a:ext uri="{FF2B5EF4-FFF2-40B4-BE49-F238E27FC236}">
                <a16:creationId xmlns:a16="http://schemas.microsoft.com/office/drawing/2014/main" id="{1E009F6A-98E2-EF4E-A3B2-72563258FB88}"/>
              </a:ext>
            </a:extLst>
          </p:cNvPr>
          <p:cNvSpPr/>
          <p:nvPr/>
        </p:nvSpPr>
        <p:spPr>
          <a:xfrm>
            <a:off x="14224605" y="4207855"/>
            <a:ext cx="871490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expirationTimes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模型以</a:t>
            </a:r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expirationTimes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大小作为衡量优先级</a:t>
            </a: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48F74556-F999-1C46-8B8A-6565E7EEE8DA}"/>
              </a:ext>
            </a:extLst>
          </p:cNvPr>
          <p:cNvSpPr/>
          <p:nvPr/>
        </p:nvSpPr>
        <p:spPr>
          <a:xfrm>
            <a:off x="14224605" y="6441647"/>
            <a:ext cx="8714908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缺陷：</a:t>
            </a:r>
            <a:endParaRPr lang="en-US" altLang="zh-CN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expirationTimes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模型不能满足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IO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操作</a:t>
            </a:r>
            <a:endParaRPr lang="en-US" altLang="zh-CN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高优先级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IO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任务（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Suspense</a:t>
            </a:r>
            <a:r>
              <a:rPr lang="zh-CN" altLang="e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会中断低优先级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CPU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任务</a:t>
            </a:r>
            <a:endParaRPr lang="en-US" altLang="zh-CN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endParaRPr lang="en-US" altLang="zh-CN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每次更新，都是以某一优先级作为整棵树的优先级更新标准，而不仅仅是某一组件，即使更新的源头（</a:t>
            </a:r>
            <a:r>
              <a:rPr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update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）确实是某个组件产生的</a:t>
            </a:r>
            <a:endParaRPr lang="en-US" altLang="zh-CN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860734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13D2021-4351-0C42-8133-EC52780752A8}"/>
              </a:ext>
            </a:extLst>
          </p:cNvPr>
          <p:cNvSpPr txBox="1"/>
          <p:nvPr/>
        </p:nvSpPr>
        <p:spPr>
          <a:xfrm>
            <a:off x="9166302" y="289932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4E93FB2-2665-8A49-A0A5-5ACE7413297E}"/>
              </a:ext>
            </a:extLst>
          </p:cNvPr>
          <p:cNvSpPr txBox="1"/>
          <p:nvPr/>
        </p:nvSpPr>
        <p:spPr>
          <a:xfrm>
            <a:off x="8898673" y="-289932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4944A0E-89D7-1B43-9491-CACDFA50A63F}"/>
              </a:ext>
            </a:extLst>
          </p:cNvPr>
          <p:cNvSpPr txBox="1"/>
          <p:nvPr/>
        </p:nvSpPr>
        <p:spPr>
          <a:xfrm>
            <a:off x="12313920" y="-2895600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0FCB434-8E48-344D-BE26-FE16E9424296}"/>
              </a:ext>
            </a:extLst>
          </p:cNvPr>
          <p:cNvSpPr txBox="1"/>
          <p:nvPr/>
        </p:nvSpPr>
        <p:spPr>
          <a:xfrm>
            <a:off x="12193065" y="1965566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DAB33F5-D32A-784D-9E46-6FF898BA1968}"/>
              </a:ext>
            </a:extLst>
          </p:cNvPr>
          <p:cNvSpPr txBox="1"/>
          <p:nvPr/>
        </p:nvSpPr>
        <p:spPr>
          <a:xfrm>
            <a:off x="1437861" y="944518"/>
            <a:ext cx="7275444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en-US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React</a:t>
            </a:r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Fiber</a:t>
            </a:r>
            <a:endParaRPr kumimoji="1" lang="zh-CN" altLang="en-US" sz="6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0FA6BCF-7976-7740-97A3-BD6C00481881}"/>
              </a:ext>
            </a:extLst>
          </p:cNvPr>
          <p:cNvSpPr/>
          <p:nvPr/>
        </p:nvSpPr>
        <p:spPr>
          <a:xfrm>
            <a:off x="1437861" y="2603788"/>
            <a:ext cx="8242852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Fiber Reconciler</a:t>
            </a:r>
            <a:r>
              <a:rPr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17</a:t>
            </a:r>
            <a:r>
              <a:rPr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方案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1E009F6A-98E2-EF4E-A3B2-72563258FB88}"/>
              </a:ext>
            </a:extLst>
          </p:cNvPr>
          <p:cNvSpPr/>
          <p:nvPr/>
        </p:nvSpPr>
        <p:spPr>
          <a:xfrm>
            <a:off x="1661544" y="3923099"/>
            <a:ext cx="10530456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指定一个连续的优先级区间，每次更新都会以区间内包含的优先级生成对应页面快照</a:t>
            </a:r>
            <a:endParaRPr lang="en-US" altLang="zh-CN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endParaRPr lang="en-US" altLang="zh-CN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lanes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车道模型</a:t>
            </a: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48F74556-F999-1C46-8B8A-6565E7EEE8DA}"/>
              </a:ext>
            </a:extLst>
          </p:cNvPr>
          <p:cNvSpPr/>
          <p:nvPr/>
        </p:nvSpPr>
        <p:spPr>
          <a:xfrm>
            <a:off x="11615531" y="7651079"/>
            <a:ext cx="1021080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expirationTimes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模型只能区分是否</a:t>
            </a:r>
            <a:r>
              <a:rPr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&gt;=</a:t>
            </a:r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expirationTimes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决定节点是否更新</a:t>
            </a:r>
            <a:endParaRPr lang="en-US" altLang="zh-CN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endParaRPr lang="en" altLang="zh-CN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lanes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模型可以选定一个更新区间，并且动态的向区间中增减优先级，可以处理更细粒度的更新</a:t>
            </a:r>
            <a:endParaRPr lang="en-US" altLang="zh-CN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A05E3C93-D163-454C-A66B-271DBF5D5D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4553" y="6665586"/>
            <a:ext cx="8318500" cy="643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5027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13D2021-4351-0C42-8133-EC52780752A8}"/>
              </a:ext>
            </a:extLst>
          </p:cNvPr>
          <p:cNvSpPr txBox="1"/>
          <p:nvPr/>
        </p:nvSpPr>
        <p:spPr>
          <a:xfrm>
            <a:off x="9166302" y="289932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4E93FB2-2665-8A49-A0A5-5ACE7413297E}"/>
              </a:ext>
            </a:extLst>
          </p:cNvPr>
          <p:cNvSpPr txBox="1"/>
          <p:nvPr/>
        </p:nvSpPr>
        <p:spPr>
          <a:xfrm>
            <a:off x="8898673" y="-289932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4944A0E-89D7-1B43-9491-CACDFA50A63F}"/>
              </a:ext>
            </a:extLst>
          </p:cNvPr>
          <p:cNvSpPr txBox="1"/>
          <p:nvPr/>
        </p:nvSpPr>
        <p:spPr>
          <a:xfrm>
            <a:off x="12313920" y="-2895600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0FCB434-8E48-344D-BE26-FE16E9424296}"/>
              </a:ext>
            </a:extLst>
          </p:cNvPr>
          <p:cNvSpPr txBox="1"/>
          <p:nvPr/>
        </p:nvSpPr>
        <p:spPr>
          <a:xfrm>
            <a:off x="12193065" y="1965566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DAB33F5-D32A-784D-9E46-6FF898BA1968}"/>
              </a:ext>
            </a:extLst>
          </p:cNvPr>
          <p:cNvSpPr txBox="1"/>
          <p:nvPr/>
        </p:nvSpPr>
        <p:spPr>
          <a:xfrm>
            <a:off x="1437861" y="944518"/>
            <a:ext cx="7275444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en-US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Vue</a:t>
            </a:r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需要</a:t>
            </a:r>
            <a:r>
              <a:rPr kumimoji="1" lang="en-US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Fiber</a:t>
            </a:r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吗？</a:t>
            </a:r>
            <a:endParaRPr kumimoji="1" lang="en-US" altLang="zh-CN" sz="6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5B813BE-2F61-4944-93BA-A5D94540B8F9}"/>
              </a:ext>
            </a:extLst>
          </p:cNvPr>
          <p:cNvSpPr/>
          <p:nvPr/>
        </p:nvSpPr>
        <p:spPr>
          <a:xfrm>
            <a:off x="3512288" y="4660158"/>
            <a:ext cx="19241386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Vue 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在更新 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DOM 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时是异步执行的，只要侦听到数据变化，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Vue 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将开启一个队列，并缓冲在同一事件循环中发生的所有数据变更。如果同一个 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watcher 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被多次触发，只会被推入到队列中一次。这种在缓冲时去除重复数据对于避免不必要的计算和 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DOM 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操作是非常重要的</a:t>
            </a: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59E62036-E5D7-334B-AF06-1EE75260A5A2}"/>
              </a:ext>
            </a:extLst>
          </p:cNvPr>
          <p:cNvSpPr/>
          <p:nvPr/>
        </p:nvSpPr>
        <p:spPr>
          <a:xfrm>
            <a:off x="1658679" y="3040912"/>
            <a:ext cx="1254642" cy="1254642"/>
          </a:xfrm>
          <a:prstGeom prst="ellipse">
            <a:avLst/>
          </a:prstGeom>
          <a:solidFill>
            <a:srgbClr val="00A2FF"/>
          </a:solidFill>
        </p:spPr>
        <p:txBody>
          <a:bodyPr wrap="square" rtlCol="0" anchor="ctr">
            <a:noAutofit/>
          </a:bodyPr>
          <a:lstStyle/>
          <a:p>
            <a:r>
              <a:rPr kumimoji="1" lang="en-US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endParaRPr kumimoji="1" lang="zh-CN" altLang="en-US" sz="5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74A5716-3CB6-5842-90C3-18E955963683}"/>
              </a:ext>
            </a:extLst>
          </p:cNvPr>
          <p:cNvSpPr/>
          <p:nvPr/>
        </p:nvSpPr>
        <p:spPr>
          <a:xfrm>
            <a:off x="3512288" y="3237346"/>
            <a:ext cx="4377069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更新去重</a:t>
            </a: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D5F91538-3499-9049-AB21-614A4AF6331B}"/>
              </a:ext>
            </a:extLst>
          </p:cNvPr>
          <p:cNvSpPr/>
          <p:nvPr/>
        </p:nvSpPr>
        <p:spPr>
          <a:xfrm>
            <a:off x="1658679" y="8288931"/>
            <a:ext cx="1254642" cy="1254642"/>
          </a:xfrm>
          <a:prstGeom prst="ellipse">
            <a:avLst/>
          </a:prstGeom>
          <a:solidFill>
            <a:srgbClr val="00A2FF"/>
          </a:solidFill>
        </p:spPr>
        <p:txBody>
          <a:bodyPr wrap="square" rtlCol="0" anchor="ctr">
            <a:noAutofit/>
          </a:bodyPr>
          <a:lstStyle/>
          <a:p>
            <a:r>
              <a:rPr kumimoji="1" lang="en-US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endParaRPr kumimoji="1" lang="zh-CN" altLang="en-US" sz="5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FD3F582-4B26-6244-B944-4D40F87044DB}"/>
              </a:ext>
            </a:extLst>
          </p:cNvPr>
          <p:cNvSpPr/>
          <p:nvPr/>
        </p:nvSpPr>
        <p:spPr>
          <a:xfrm>
            <a:off x="3512288" y="8485365"/>
            <a:ext cx="4377069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依赖收集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BFA7FDE-CBFC-9340-9C54-325E3360CEC3}"/>
              </a:ext>
            </a:extLst>
          </p:cNvPr>
          <p:cNvSpPr/>
          <p:nvPr/>
        </p:nvSpPr>
        <p:spPr>
          <a:xfrm>
            <a:off x="3512288" y="9705592"/>
            <a:ext cx="1971985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 Vue 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不允许动态添加根级响应式 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property</a:t>
            </a:r>
            <a:r>
              <a:rPr lang="zh-CN" altLang="e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所以你必须在初始化实例前声明所有根级响应式 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property</a:t>
            </a:r>
          </a:p>
          <a:p>
            <a:pPr algn="l"/>
            <a:endParaRPr lang="zh-CN" altLang="en-US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9314408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13D2021-4351-0C42-8133-EC52780752A8}"/>
              </a:ext>
            </a:extLst>
          </p:cNvPr>
          <p:cNvSpPr txBox="1"/>
          <p:nvPr/>
        </p:nvSpPr>
        <p:spPr>
          <a:xfrm>
            <a:off x="9166302" y="289932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4E93FB2-2665-8A49-A0A5-5ACE7413297E}"/>
              </a:ext>
            </a:extLst>
          </p:cNvPr>
          <p:cNvSpPr txBox="1"/>
          <p:nvPr/>
        </p:nvSpPr>
        <p:spPr>
          <a:xfrm>
            <a:off x="8898673" y="-289932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4944A0E-89D7-1B43-9491-CACDFA50A63F}"/>
              </a:ext>
            </a:extLst>
          </p:cNvPr>
          <p:cNvSpPr txBox="1"/>
          <p:nvPr/>
        </p:nvSpPr>
        <p:spPr>
          <a:xfrm>
            <a:off x="12313920" y="-2895600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0FCB434-8E48-344D-BE26-FE16E9424296}"/>
              </a:ext>
            </a:extLst>
          </p:cNvPr>
          <p:cNvSpPr txBox="1"/>
          <p:nvPr/>
        </p:nvSpPr>
        <p:spPr>
          <a:xfrm>
            <a:off x="12193065" y="1965566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DAB33F5-D32A-784D-9E46-6FF898BA1968}"/>
              </a:ext>
            </a:extLst>
          </p:cNvPr>
          <p:cNvSpPr txBox="1"/>
          <p:nvPr/>
        </p:nvSpPr>
        <p:spPr>
          <a:xfrm>
            <a:off x="1437861" y="944518"/>
            <a:ext cx="7275444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en-US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Vue</a:t>
            </a:r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需要</a:t>
            </a:r>
            <a:r>
              <a:rPr kumimoji="1" lang="en-US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Fiber</a:t>
            </a:r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吗？</a:t>
            </a:r>
            <a:endParaRPr kumimoji="1" lang="en-US" altLang="zh-CN" sz="6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5B813BE-2F61-4944-93BA-A5D94540B8F9}"/>
              </a:ext>
            </a:extLst>
          </p:cNvPr>
          <p:cNvSpPr/>
          <p:nvPr/>
        </p:nvSpPr>
        <p:spPr>
          <a:xfrm>
            <a:off x="3512288" y="4457573"/>
            <a:ext cx="19719852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在 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React 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应用中，当某个组件的状态发生变化时，它会以该组件为根，重新渲染整个组件子树，如果要避免不必要的子组件的重渲染，需要实现</a:t>
            </a:r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shouldComponentUpdate</a:t>
            </a:r>
            <a:r>
              <a:rPr lang="zh-CN" altLang="e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或者</a:t>
            </a:r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PureComponent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，或者使用使用不可变的数据结构</a:t>
            </a:r>
            <a:endParaRPr lang="en-US" altLang="zh-CN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endParaRPr lang="en-US" altLang="zh-CN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在 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Vue 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应用中，组件的依赖是在渲染过程中自动追踪的，所以系统能精确知晓哪个组件确实需要被重渲染。你可以理解为每一个组件都已经自动获得了 </a:t>
            </a:r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shouldComponentUpdate</a:t>
            </a:r>
            <a:r>
              <a:rPr lang="zh-CN" altLang="e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并且没有上述的子树问题限制。</a:t>
            </a: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59E62036-E5D7-334B-AF06-1EE75260A5A2}"/>
              </a:ext>
            </a:extLst>
          </p:cNvPr>
          <p:cNvSpPr/>
          <p:nvPr/>
        </p:nvSpPr>
        <p:spPr>
          <a:xfrm>
            <a:off x="1658679" y="3040912"/>
            <a:ext cx="1254642" cy="1254642"/>
          </a:xfrm>
          <a:prstGeom prst="ellipse">
            <a:avLst/>
          </a:prstGeom>
          <a:solidFill>
            <a:srgbClr val="00A2FF"/>
          </a:solidFill>
        </p:spPr>
        <p:txBody>
          <a:bodyPr wrap="square" rtlCol="0" anchor="ctr">
            <a:noAutofit/>
          </a:bodyPr>
          <a:lstStyle/>
          <a:p>
            <a:r>
              <a:rPr kumimoji="1" lang="en-US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endParaRPr kumimoji="1" lang="zh-CN" altLang="en-US" sz="5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74A5716-3CB6-5842-90C3-18E955963683}"/>
              </a:ext>
            </a:extLst>
          </p:cNvPr>
          <p:cNvSpPr/>
          <p:nvPr/>
        </p:nvSpPr>
        <p:spPr>
          <a:xfrm>
            <a:off x="3512288" y="3237346"/>
            <a:ext cx="7524307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精确定位需要更新组件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BFA7FDE-CBFC-9340-9C54-325E3360CEC3}"/>
              </a:ext>
            </a:extLst>
          </p:cNvPr>
          <p:cNvSpPr/>
          <p:nvPr/>
        </p:nvSpPr>
        <p:spPr>
          <a:xfrm>
            <a:off x="3512288" y="10478654"/>
            <a:ext cx="1945403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但是</a:t>
            </a:r>
            <a:r>
              <a:rPr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Fiber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解决的是更新渲染的调度问题，在</a:t>
            </a:r>
            <a:r>
              <a:rPr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Vue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里，如果单词更新中存在着复杂的大量操作，仍然会带来的页面阻塞卡顿</a:t>
            </a:r>
          </a:p>
        </p:txBody>
      </p:sp>
    </p:spTree>
    <p:extLst>
      <p:ext uri="{BB962C8B-B14F-4D97-AF65-F5344CB8AC3E}">
        <p14:creationId xmlns:p14="http://schemas.microsoft.com/office/powerpoint/2010/main" val="13926065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13D2021-4351-0C42-8133-EC52780752A8}"/>
              </a:ext>
            </a:extLst>
          </p:cNvPr>
          <p:cNvSpPr txBox="1"/>
          <p:nvPr/>
        </p:nvSpPr>
        <p:spPr>
          <a:xfrm>
            <a:off x="9166302" y="289932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4E93FB2-2665-8A49-A0A5-5ACE7413297E}"/>
              </a:ext>
            </a:extLst>
          </p:cNvPr>
          <p:cNvSpPr txBox="1"/>
          <p:nvPr/>
        </p:nvSpPr>
        <p:spPr>
          <a:xfrm>
            <a:off x="8898673" y="-289932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4944A0E-89D7-1B43-9491-CACDFA50A63F}"/>
              </a:ext>
            </a:extLst>
          </p:cNvPr>
          <p:cNvSpPr txBox="1"/>
          <p:nvPr/>
        </p:nvSpPr>
        <p:spPr>
          <a:xfrm>
            <a:off x="12313920" y="-2895600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0FCB434-8E48-344D-BE26-FE16E9424296}"/>
              </a:ext>
            </a:extLst>
          </p:cNvPr>
          <p:cNvSpPr txBox="1"/>
          <p:nvPr/>
        </p:nvSpPr>
        <p:spPr>
          <a:xfrm>
            <a:off x="12193065" y="1965566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DAB33F5-D32A-784D-9E46-6FF898BA1968}"/>
              </a:ext>
            </a:extLst>
          </p:cNvPr>
          <p:cNvSpPr txBox="1"/>
          <p:nvPr/>
        </p:nvSpPr>
        <p:spPr>
          <a:xfrm>
            <a:off x="1437861" y="759941"/>
            <a:ext cx="7275444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zh-CN" altLang="en-US" sz="8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响应式原理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BBD0F5D-6652-924A-851C-1F0C83E99D9A}"/>
              </a:ext>
            </a:extLst>
          </p:cNvPr>
          <p:cNvSpPr/>
          <p:nvPr/>
        </p:nvSpPr>
        <p:spPr>
          <a:xfrm>
            <a:off x="1261653" y="2268939"/>
            <a:ext cx="8539517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sz="6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Object.defineProperty</a:t>
            </a:r>
            <a:endParaRPr lang="zh-CN" altLang="en-US" sz="6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5AA645AF-0A18-0442-9579-6D1B77706B48}"/>
              </a:ext>
            </a:extLst>
          </p:cNvPr>
          <p:cNvSpPr/>
          <p:nvPr/>
        </p:nvSpPr>
        <p:spPr>
          <a:xfrm>
            <a:off x="1261653" y="4061159"/>
            <a:ext cx="12192000" cy="1323439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descriptor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的属性描述符有两种形式</a:t>
            </a:r>
            <a:endParaRPr lang="en-US" altLang="zh-CN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一种是数据描述符，另一种是存取描述符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7582DF68-8714-BC4B-B610-853898109331}"/>
              </a:ext>
            </a:extLst>
          </p:cNvPr>
          <p:cNvSpPr/>
          <p:nvPr/>
        </p:nvSpPr>
        <p:spPr>
          <a:xfrm>
            <a:off x="1437861" y="7469324"/>
            <a:ext cx="10195562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configurable</a:t>
            </a:r>
            <a:r>
              <a:rPr lang="zh-CN" altLang="e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数据是否可删除，可配置</a:t>
            </a:r>
          </a:p>
          <a:p>
            <a:pPr algn="l"/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enumerable</a:t>
            </a:r>
            <a:r>
              <a:rPr lang="zh-CN" altLang="e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属性是否可枚举</a:t>
            </a:r>
          </a:p>
          <a:p>
            <a:pPr algn="l"/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value</a:t>
            </a:r>
            <a:r>
              <a:rPr lang="zh-CN" altLang="e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属性值</a:t>
            </a:r>
            <a:r>
              <a:rPr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,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默认为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undefined</a:t>
            </a:r>
          </a:p>
          <a:p>
            <a:pPr algn="l"/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writable</a:t>
            </a:r>
            <a:r>
              <a:rPr lang="zh-CN" altLang="e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属性是否可读写</a:t>
            </a:r>
          </a:p>
        </p:txBody>
      </p:sp>
      <p:sp>
        <p:nvSpPr>
          <p:cNvPr id="14" name="圆角矩形 13">
            <a:extLst>
              <a:ext uri="{FF2B5EF4-FFF2-40B4-BE49-F238E27FC236}">
                <a16:creationId xmlns:a16="http://schemas.microsoft.com/office/drawing/2014/main" id="{C4D175CA-79F3-5C46-82AC-1BFCA0818942}"/>
              </a:ext>
            </a:extLst>
          </p:cNvPr>
          <p:cNvSpPr/>
          <p:nvPr/>
        </p:nvSpPr>
        <p:spPr>
          <a:xfrm>
            <a:off x="1261653" y="6161155"/>
            <a:ext cx="2921727" cy="783193"/>
          </a:xfrm>
          <a:prstGeom prst="roundRect">
            <a:avLst/>
          </a:prstGeom>
          <a:solidFill>
            <a:srgbClr val="00A2FF"/>
          </a:solidFill>
        </p:spPr>
        <p:txBody>
          <a:bodyPr wrap="square" rtlCol="0" anchor="ctr">
            <a:spAutoFit/>
          </a:bodyPr>
          <a:lstStyle/>
          <a:p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数据描述符</a:t>
            </a:r>
            <a:endParaRPr lang="en-US" altLang="zh-CN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6" name="圆角矩形 15">
            <a:extLst>
              <a:ext uri="{FF2B5EF4-FFF2-40B4-BE49-F238E27FC236}">
                <a16:creationId xmlns:a16="http://schemas.microsoft.com/office/drawing/2014/main" id="{52051E42-7B47-6B4A-8681-65A956A04F30}"/>
              </a:ext>
            </a:extLst>
          </p:cNvPr>
          <p:cNvSpPr/>
          <p:nvPr/>
        </p:nvSpPr>
        <p:spPr>
          <a:xfrm>
            <a:off x="11633423" y="6161154"/>
            <a:ext cx="2921727" cy="783193"/>
          </a:xfrm>
          <a:prstGeom prst="roundRect">
            <a:avLst/>
          </a:prstGeom>
          <a:solidFill>
            <a:srgbClr val="00A2FF"/>
          </a:solidFill>
        </p:spPr>
        <p:txBody>
          <a:bodyPr wrap="square" rtlCol="0" anchor="ctr">
            <a:spAutoFit/>
          </a:bodyPr>
          <a:lstStyle/>
          <a:p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存取描述符</a:t>
            </a:r>
            <a:endParaRPr lang="en-US" altLang="zh-CN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36388965-3882-7F48-B8EB-552128122B0F}"/>
              </a:ext>
            </a:extLst>
          </p:cNvPr>
          <p:cNvSpPr/>
          <p:nvPr/>
        </p:nvSpPr>
        <p:spPr>
          <a:xfrm>
            <a:off x="11633423" y="7399825"/>
            <a:ext cx="11209019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configurable</a:t>
            </a:r>
            <a:r>
              <a:rPr lang="zh-CN" altLang="e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数据是否可删除，可配置</a:t>
            </a:r>
          </a:p>
          <a:p>
            <a:pPr algn="l"/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enumerable</a:t>
            </a:r>
            <a:r>
              <a:rPr lang="zh-CN" altLang="e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属性是否可枚举</a:t>
            </a:r>
          </a:p>
          <a:p>
            <a:pPr algn="l"/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get: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一个给属性提供 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getter 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的方法，如果没有 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getter 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则为 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undefined</a:t>
            </a:r>
            <a:r>
              <a:rPr lang="zh-CN" altLang="e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</a:p>
          <a:p>
            <a:pPr algn="l"/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set: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一个给属性提供 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setter 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的方法，如果没有 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setter 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则为 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undefined</a:t>
            </a:r>
            <a:r>
              <a:rPr lang="zh-CN" altLang="e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65801973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13D2021-4351-0C42-8133-EC52780752A8}"/>
              </a:ext>
            </a:extLst>
          </p:cNvPr>
          <p:cNvSpPr txBox="1"/>
          <p:nvPr/>
        </p:nvSpPr>
        <p:spPr>
          <a:xfrm>
            <a:off x="9166302" y="289932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4E93FB2-2665-8A49-A0A5-5ACE7413297E}"/>
              </a:ext>
            </a:extLst>
          </p:cNvPr>
          <p:cNvSpPr txBox="1"/>
          <p:nvPr/>
        </p:nvSpPr>
        <p:spPr>
          <a:xfrm>
            <a:off x="8898673" y="-289932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4944A0E-89D7-1B43-9491-CACDFA50A63F}"/>
              </a:ext>
            </a:extLst>
          </p:cNvPr>
          <p:cNvSpPr txBox="1"/>
          <p:nvPr/>
        </p:nvSpPr>
        <p:spPr>
          <a:xfrm>
            <a:off x="12313920" y="-2895600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0FCB434-8E48-344D-BE26-FE16E9424296}"/>
              </a:ext>
            </a:extLst>
          </p:cNvPr>
          <p:cNvSpPr txBox="1"/>
          <p:nvPr/>
        </p:nvSpPr>
        <p:spPr>
          <a:xfrm>
            <a:off x="12193065" y="1965566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DAB33F5-D32A-784D-9E46-6FF898BA1968}"/>
              </a:ext>
            </a:extLst>
          </p:cNvPr>
          <p:cNvSpPr txBox="1"/>
          <p:nvPr/>
        </p:nvSpPr>
        <p:spPr>
          <a:xfrm>
            <a:off x="1437861" y="944518"/>
            <a:ext cx="7275444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en-US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Vue</a:t>
            </a:r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需要</a:t>
            </a:r>
            <a:r>
              <a:rPr kumimoji="1" lang="en-US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Fiber</a:t>
            </a:r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吗？</a:t>
            </a:r>
            <a:endParaRPr kumimoji="1" lang="en-US" altLang="zh-CN" sz="6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712F1A67-3028-D245-B86F-2650FEE1CD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1201" y="2381820"/>
            <a:ext cx="13181598" cy="10389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97349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2254474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13D2021-4351-0C42-8133-EC52780752A8}"/>
              </a:ext>
            </a:extLst>
          </p:cNvPr>
          <p:cNvSpPr txBox="1"/>
          <p:nvPr/>
        </p:nvSpPr>
        <p:spPr>
          <a:xfrm>
            <a:off x="9166302" y="289932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4E93FB2-2665-8A49-A0A5-5ACE7413297E}"/>
              </a:ext>
            </a:extLst>
          </p:cNvPr>
          <p:cNvSpPr txBox="1"/>
          <p:nvPr/>
        </p:nvSpPr>
        <p:spPr>
          <a:xfrm>
            <a:off x="8898673" y="-289932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4944A0E-89D7-1B43-9491-CACDFA50A63F}"/>
              </a:ext>
            </a:extLst>
          </p:cNvPr>
          <p:cNvSpPr txBox="1"/>
          <p:nvPr/>
        </p:nvSpPr>
        <p:spPr>
          <a:xfrm>
            <a:off x="12313920" y="-2895600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0FCB434-8E48-344D-BE26-FE16E9424296}"/>
              </a:ext>
            </a:extLst>
          </p:cNvPr>
          <p:cNvSpPr txBox="1"/>
          <p:nvPr/>
        </p:nvSpPr>
        <p:spPr>
          <a:xfrm>
            <a:off x="12193065" y="1965566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DAB33F5-D32A-784D-9E46-6FF898BA1968}"/>
              </a:ext>
            </a:extLst>
          </p:cNvPr>
          <p:cNvSpPr txBox="1"/>
          <p:nvPr/>
        </p:nvSpPr>
        <p:spPr>
          <a:xfrm>
            <a:off x="1437861" y="759941"/>
            <a:ext cx="7275444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zh-CN" altLang="en-US" sz="8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响应式原理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BBD0F5D-6652-924A-851C-1F0C83E99D9A}"/>
              </a:ext>
            </a:extLst>
          </p:cNvPr>
          <p:cNvSpPr/>
          <p:nvPr/>
        </p:nvSpPr>
        <p:spPr>
          <a:xfrm>
            <a:off x="1323558" y="2156315"/>
            <a:ext cx="8539517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sz="6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Object.defineProperty</a:t>
            </a:r>
            <a:endParaRPr lang="zh-CN" altLang="en-US" sz="6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7582DF68-8714-BC4B-B610-853898109331}"/>
              </a:ext>
            </a:extLst>
          </p:cNvPr>
          <p:cNvSpPr/>
          <p:nvPr/>
        </p:nvSpPr>
        <p:spPr>
          <a:xfrm>
            <a:off x="1437860" y="4701663"/>
            <a:ext cx="1111227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已知长度的数组的索引操作可以拦截。</a:t>
            </a:r>
            <a:endParaRPr lang="en-US" altLang="zh-CN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数组元素添加无法进行拦截，</a:t>
            </a:r>
            <a:r>
              <a:rPr lang="en-US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vue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做了特殊处理</a:t>
            </a:r>
          </a:p>
        </p:txBody>
      </p:sp>
      <p:sp>
        <p:nvSpPr>
          <p:cNvPr id="14" name="圆角矩形 13">
            <a:extLst>
              <a:ext uri="{FF2B5EF4-FFF2-40B4-BE49-F238E27FC236}">
                <a16:creationId xmlns:a16="http://schemas.microsoft.com/office/drawing/2014/main" id="{C4D175CA-79F3-5C46-82AC-1BFCA0818942}"/>
              </a:ext>
            </a:extLst>
          </p:cNvPr>
          <p:cNvSpPr/>
          <p:nvPr/>
        </p:nvSpPr>
        <p:spPr>
          <a:xfrm>
            <a:off x="1437861" y="3622168"/>
            <a:ext cx="2921727" cy="783193"/>
          </a:xfrm>
          <a:prstGeom prst="roundRect">
            <a:avLst/>
          </a:prstGeom>
          <a:solidFill>
            <a:srgbClr val="00A2FF"/>
          </a:solidFill>
        </p:spPr>
        <p:txBody>
          <a:bodyPr wrap="square" rtlCol="0" anchor="ctr">
            <a:spAutoFit/>
          </a:bodyPr>
          <a:lstStyle/>
          <a:p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数组</a:t>
            </a:r>
            <a:endParaRPr lang="en-US" altLang="zh-CN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6" name="圆角矩形 15">
            <a:extLst>
              <a:ext uri="{FF2B5EF4-FFF2-40B4-BE49-F238E27FC236}">
                <a16:creationId xmlns:a16="http://schemas.microsoft.com/office/drawing/2014/main" id="{52051E42-7B47-6B4A-8681-65A956A04F30}"/>
              </a:ext>
            </a:extLst>
          </p:cNvPr>
          <p:cNvSpPr/>
          <p:nvPr/>
        </p:nvSpPr>
        <p:spPr>
          <a:xfrm>
            <a:off x="13550737" y="3622168"/>
            <a:ext cx="2921727" cy="783193"/>
          </a:xfrm>
          <a:prstGeom prst="roundRect">
            <a:avLst/>
          </a:prstGeom>
          <a:solidFill>
            <a:srgbClr val="00A2FF"/>
          </a:solidFill>
        </p:spPr>
        <p:txBody>
          <a:bodyPr wrap="square" rtlCol="0" anchor="ctr">
            <a:spAutoFit/>
          </a:bodyPr>
          <a:lstStyle/>
          <a:p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对象</a:t>
            </a:r>
            <a:endParaRPr lang="en-US" altLang="zh-CN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36388965-3882-7F48-B8EB-552128122B0F}"/>
              </a:ext>
            </a:extLst>
          </p:cNvPr>
          <p:cNvSpPr/>
          <p:nvPr/>
        </p:nvSpPr>
        <p:spPr>
          <a:xfrm>
            <a:off x="13550737" y="4776970"/>
            <a:ext cx="909596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对象属性新增，删除无法拦截</a:t>
            </a:r>
            <a:endParaRPr lang="zh-CN" altLang="en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F257912-B733-9440-A8AF-919CA998D0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7859" y="6321404"/>
            <a:ext cx="6835123" cy="6845956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D59CE429-9E89-914D-8211-241A3873D828}"/>
              </a:ext>
            </a:extLst>
          </p:cNvPr>
          <p:cNvSpPr/>
          <p:nvPr/>
        </p:nvSpPr>
        <p:spPr>
          <a:xfrm>
            <a:off x="13550737" y="5856465"/>
            <a:ext cx="647462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Vue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里使用</a:t>
            </a:r>
            <a:r>
              <a:rPr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set</a:t>
            </a:r>
            <a:endParaRPr lang="zh-CN" altLang="en-US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116172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13D2021-4351-0C42-8133-EC52780752A8}"/>
              </a:ext>
            </a:extLst>
          </p:cNvPr>
          <p:cNvSpPr txBox="1"/>
          <p:nvPr/>
        </p:nvSpPr>
        <p:spPr>
          <a:xfrm>
            <a:off x="9166302" y="289932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4E93FB2-2665-8A49-A0A5-5ACE7413297E}"/>
              </a:ext>
            </a:extLst>
          </p:cNvPr>
          <p:cNvSpPr txBox="1"/>
          <p:nvPr/>
        </p:nvSpPr>
        <p:spPr>
          <a:xfrm>
            <a:off x="8898673" y="-289932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4944A0E-89D7-1B43-9491-CACDFA50A63F}"/>
              </a:ext>
            </a:extLst>
          </p:cNvPr>
          <p:cNvSpPr txBox="1"/>
          <p:nvPr/>
        </p:nvSpPr>
        <p:spPr>
          <a:xfrm>
            <a:off x="12313920" y="-2895600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0FCB434-8E48-344D-BE26-FE16E9424296}"/>
              </a:ext>
            </a:extLst>
          </p:cNvPr>
          <p:cNvSpPr txBox="1"/>
          <p:nvPr/>
        </p:nvSpPr>
        <p:spPr>
          <a:xfrm>
            <a:off x="12193065" y="1965566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DAB33F5-D32A-784D-9E46-6FF898BA1968}"/>
              </a:ext>
            </a:extLst>
          </p:cNvPr>
          <p:cNvSpPr txBox="1"/>
          <p:nvPr/>
        </p:nvSpPr>
        <p:spPr>
          <a:xfrm>
            <a:off x="1437861" y="759941"/>
            <a:ext cx="7275444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zh-CN" altLang="en-US" sz="8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响应式原理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BBD0F5D-6652-924A-851C-1F0C83E99D9A}"/>
              </a:ext>
            </a:extLst>
          </p:cNvPr>
          <p:cNvSpPr/>
          <p:nvPr/>
        </p:nvSpPr>
        <p:spPr>
          <a:xfrm>
            <a:off x="1527422" y="2306408"/>
            <a:ext cx="2234907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Proxy</a:t>
            </a:r>
            <a:endParaRPr lang="zh-CN" altLang="en-US" sz="6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7582DF68-8714-BC4B-B610-853898109331}"/>
              </a:ext>
            </a:extLst>
          </p:cNvPr>
          <p:cNvSpPr/>
          <p:nvPr/>
        </p:nvSpPr>
        <p:spPr>
          <a:xfrm>
            <a:off x="1437860" y="3622168"/>
            <a:ext cx="2231367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真正在语言层面对数据拦截的定义，解决数组，对象某些情况下无法进行拦截的问题</a:t>
            </a:r>
          </a:p>
        </p:txBody>
      </p:sp>
      <p:sp>
        <p:nvSpPr>
          <p:cNvPr id="14" name="圆角矩形 13">
            <a:extLst>
              <a:ext uri="{FF2B5EF4-FFF2-40B4-BE49-F238E27FC236}">
                <a16:creationId xmlns:a16="http://schemas.microsoft.com/office/drawing/2014/main" id="{C4D175CA-79F3-5C46-82AC-1BFCA0818942}"/>
              </a:ext>
            </a:extLst>
          </p:cNvPr>
          <p:cNvSpPr/>
          <p:nvPr/>
        </p:nvSpPr>
        <p:spPr>
          <a:xfrm>
            <a:off x="1527421" y="4846522"/>
            <a:ext cx="2921727" cy="783193"/>
          </a:xfrm>
          <a:prstGeom prst="roundRect">
            <a:avLst/>
          </a:prstGeom>
          <a:solidFill>
            <a:srgbClr val="00A2FF"/>
          </a:solidFill>
        </p:spPr>
        <p:txBody>
          <a:bodyPr wrap="square" rtlCol="0" anchor="ctr">
            <a:spAutoFit/>
          </a:bodyPr>
          <a:lstStyle/>
          <a:p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数组</a:t>
            </a:r>
            <a:endParaRPr lang="en-US" altLang="zh-CN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6" name="圆角矩形 15">
            <a:extLst>
              <a:ext uri="{FF2B5EF4-FFF2-40B4-BE49-F238E27FC236}">
                <a16:creationId xmlns:a16="http://schemas.microsoft.com/office/drawing/2014/main" id="{52051E42-7B47-6B4A-8681-65A956A04F30}"/>
              </a:ext>
            </a:extLst>
          </p:cNvPr>
          <p:cNvSpPr/>
          <p:nvPr/>
        </p:nvSpPr>
        <p:spPr>
          <a:xfrm>
            <a:off x="13003975" y="4740121"/>
            <a:ext cx="2921727" cy="783193"/>
          </a:xfrm>
          <a:prstGeom prst="roundRect">
            <a:avLst/>
          </a:prstGeom>
          <a:solidFill>
            <a:srgbClr val="00A2FF"/>
          </a:solidFill>
        </p:spPr>
        <p:txBody>
          <a:bodyPr wrap="square" rtlCol="0" anchor="ctr">
            <a:spAutoFit/>
          </a:bodyPr>
          <a:lstStyle/>
          <a:p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对象</a:t>
            </a:r>
            <a:endParaRPr lang="en-US" altLang="zh-CN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17CCD7BA-054D-994E-B448-FE433C28B235}"/>
              </a:ext>
            </a:extLst>
          </p:cNvPr>
          <p:cNvSpPr/>
          <p:nvPr/>
        </p:nvSpPr>
        <p:spPr>
          <a:xfrm>
            <a:off x="1437860" y="6261782"/>
            <a:ext cx="1019556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Proxy</a:t>
            </a:r>
            <a:r>
              <a:rPr lang="zh-CN" altLang="e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能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完美的解决数组的监听检测问题，数组</a:t>
            </a:r>
            <a:r>
              <a:rPr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push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unshift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splice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等不同方法，都能很好的拦截处理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277F84E9-6D78-EE42-9388-7295EBFB1217}"/>
              </a:ext>
            </a:extLst>
          </p:cNvPr>
          <p:cNvSpPr/>
          <p:nvPr/>
        </p:nvSpPr>
        <p:spPr>
          <a:xfrm>
            <a:off x="12819934" y="6261782"/>
            <a:ext cx="1019556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对象增加属性，删除属性，都能很好的拦截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5A7EC5DC-109D-114B-A869-1A8B6158A48F}"/>
              </a:ext>
            </a:extLst>
          </p:cNvPr>
          <p:cNvSpPr/>
          <p:nvPr/>
        </p:nvSpPr>
        <p:spPr>
          <a:xfrm>
            <a:off x="1475189" y="8955867"/>
            <a:ext cx="1019556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Proxy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一共 </a:t>
            </a:r>
            <a:r>
              <a:rPr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13 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种拦截操作</a:t>
            </a:r>
          </a:p>
        </p:txBody>
      </p:sp>
      <p:sp>
        <p:nvSpPr>
          <p:cNvPr id="9" name="圆角矩形 8">
            <a:extLst>
              <a:ext uri="{FF2B5EF4-FFF2-40B4-BE49-F238E27FC236}">
                <a16:creationId xmlns:a16="http://schemas.microsoft.com/office/drawing/2014/main" id="{53D0C02C-977C-104E-A574-D7F1D57903C6}"/>
              </a:ext>
            </a:extLst>
          </p:cNvPr>
          <p:cNvSpPr/>
          <p:nvPr/>
        </p:nvSpPr>
        <p:spPr>
          <a:xfrm>
            <a:off x="1405615" y="10092679"/>
            <a:ext cx="1280835" cy="783193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>
            <a:spAutoFit/>
          </a:bodyPr>
          <a:lstStyle/>
          <a:p>
            <a:pPr algn="l"/>
            <a:r>
              <a:rPr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get</a:t>
            </a:r>
            <a:endParaRPr lang="zh-CN" altLang="en-US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5" name="圆角矩形 24">
            <a:extLst>
              <a:ext uri="{FF2B5EF4-FFF2-40B4-BE49-F238E27FC236}">
                <a16:creationId xmlns:a16="http://schemas.microsoft.com/office/drawing/2014/main" id="{567E2346-4E75-4A40-88FF-4BDA750EA85B}"/>
              </a:ext>
            </a:extLst>
          </p:cNvPr>
          <p:cNvSpPr/>
          <p:nvPr/>
        </p:nvSpPr>
        <p:spPr>
          <a:xfrm>
            <a:off x="2959481" y="10092679"/>
            <a:ext cx="1280835" cy="783193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>
            <a:spAutoFit/>
          </a:bodyPr>
          <a:lstStyle/>
          <a:p>
            <a:pPr algn="l"/>
            <a:r>
              <a:rPr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set</a:t>
            </a:r>
            <a:endParaRPr lang="zh-CN" altLang="en-US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6" name="圆角矩形 25">
            <a:extLst>
              <a:ext uri="{FF2B5EF4-FFF2-40B4-BE49-F238E27FC236}">
                <a16:creationId xmlns:a16="http://schemas.microsoft.com/office/drawing/2014/main" id="{4327F18D-E44D-634E-85CA-A72016E470E1}"/>
              </a:ext>
            </a:extLst>
          </p:cNvPr>
          <p:cNvSpPr/>
          <p:nvPr/>
        </p:nvSpPr>
        <p:spPr>
          <a:xfrm>
            <a:off x="4513347" y="10092679"/>
            <a:ext cx="1280835" cy="783193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>
            <a:spAutoFit/>
          </a:bodyPr>
          <a:lstStyle/>
          <a:p>
            <a:pPr algn="l"/>
            <a:r>
              <a:rPr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has</a:t>
            </a:r>
            <a:endParaRPr lang="zh-CN" altLang="en-US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8" name="圆角矩形 27">
            <a:extLst>
              <a:ext uri="{FF2B5EF4-FFF2-40B4-BE49-F238E27FC236}">
                <a16:creationId xmlns:a16="http://schemas.microsoft.com/office/drawing/2014/main" id="{DBC72622-A888-AB46-A5CA-D79F65A94068}"/>
              </a:ext>
            </a:extLst>
          </p:cNvPr>
          <p:cNvSpPr/>
          <p:nvPr/>
        </p:nvSpPr>
        <p:spPr>
          <a:xfrm>
            <a:off x="2959481" y="11126734"/>
            <a:ext cx="4082603" cy="783193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>
            <a:spAutoFit/>
          </a:bodyPr>
          <a:lstStyle/>
          <a:p>
            <a:pPr algn="l"/>
            <a:r>
              <a:rPr lang="en-US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deleteProperty</a:t>
            </a:r>
            <a:endParaRPr lang="zh-CN" altLang="en-US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9" name="圆角矩形 28">
            <a:extLst>
              <a:ext uri="{FF2B5EF4-FFF2-40B4-BE49-F238E27FC236}">
                <a16:creationId xmlns:a16="http://schemas.microsoft.com/office/drawing/2014/main" id="{68BCF6E8-4069-D943-8CA8-CEF0A89F1EF6}"/>
              </a:ext>
            </a:extLst>
          </p:cNvPr>
          <p:cNvSpPr/>
          <p:nvPr/>
        </p:nvSpPr>
        <p:spPr>
          <a:xfrm>
            <a:off x="6067213" y="10092679"/>
            <a:ext cx="2939959" cy="783193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>
            <a:spAutoFit/>
          </a:bodyPr>
          <a:lstStyle/>
          <a:p>
            <a:pPr algn="l"/>
            <a:r>
              <a:rPr lang="en-US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ownKeys</a:t>
            </a:r>
            <a:endParaRPr lang="zh-CN" altLang="en-US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0" name="圆角矩形 29">
            <a:extLst>
              <a:ext uri="{FF2B5EF4-FFF2-40B4-BE49-F238E27FC236}">
                <a16:creationId xmlns:a16="http://schemas.microsoft.com/office/drawing/2014/main" id="{3158988F-7C9B-D643-93D1-17046E060A90}"/>
              </a:ext>
            </a:extLst>
          </p:cNvPr>
          <p:cNvSpPr/>
          <p:nvPr/>
        </p:nvSpPr>
        <p:spPr>
          <a:xfrm>
            <a:off x="1392140" y="12160789"/>
            <a:ext cx="7031834" cy="783193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>
            <a:spAutoFit/>
          </a:bodyPr>
          <a:lstStyle/>
          <a:p>
            <a:pPr algn="l"/>
            <a:r>
              <a:rPr lang="en-US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getOwnPropertyDescriptor</a:t>
            </a:r>
            <a:endParaRPr lang="zh-CN" altLang="en-US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1" name="圆角矩形 30">
            <a:extLst>
              <a:ext uri="{FF2B5EF4-FFF2-40B4-BE49-F238E27FC236}">
                <a16:creationId xmlns:a16="http://schemas.microsoft.com/office/drawing/2014/main" id="{D6FB51D0-503B-5044-8FB0-02913CBE3A1F}"/>
              </a:ext>
            </a:extLst>
          </p:cNvPr>
          <p:cNvSpPr/>
          <p:nvPr/>
        </p:nvSpPr>
        <p:spPr>
          <a:xfrm>
            <a:off x="7315116" y="11126734"/>
            <a:ext cx="4082603" cy="783193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>
            <a:spAutoFit/>
          </a:bodyPr>
          <a:lstStyle/>
          <a:p>
            <a:pPr algn="l"/>
            <a:r>
              <a:rPr lang="en-US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defineProperty</a:t>
            </a:r>
            <a:endParaRPr lang="zh-CN" altLang="en-US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2" name="圆角矩形 31">
            <a:extLst>
              <a:ext uri="{FF2B5EF4-FFF2-40B4-BE49-F238E27FC236}">
                <a16:creationId xmlns:a16="http://schemas.microsoft.com/office/drawing/2014/main" id="{9E6B426F-C4BE-B84C-8C2A-F0ADB8316825}"/>
              </a:ext>
            </a:extLst>
          </p:cNvPr>
          <p:cNvSpPr/>
          <p:nvPr/>
        </p:nvSpPr>
        <p:spPr>
          <a:xfrm>
            <a:off x="14782661" y="10092679"/>
            <a:ext cx="4757515" cy="783193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>
            <a:spAutoFit/>
          </a:bodyPr>
          <a:lstStyle/>
          <a:p>
            <a:pPr algn="l"/>
            <a:r>
              <a:rPr lang="en-US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preventExtensions</a:t>
            </a:r>
            <a:endParaRPr lang="zh-CN" altLang="en-US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3" name="圆角矩形 32">
            <a:extLst>
              <a:ext uri="{FF2B5EF4-FFF2-40B4-BE49-F238E27FC236}">
                <a16:creationId xmlns:a16="http://schemas.microsoft.com/office/drawing/2014/main" id="{3F198FAB-9C43-A84C-8701-7B94770717BF}"/>
              </a:ext>
            </a:extLst>
          </p:cNvPr>
          <p:cNvSpPr/>
          <p:nvPr/>
        </p:nvSpPr>
        <p:spPr>
          <a:xfrm>
            <a:off x="11670751" y="11126733"/>
            <a:ext cx="4082603" cy="783193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>
            <a:spAutoFit/>
          </a:bodyPr>
          <a:lstStyle/>
          <a:p>
            <a:pPr algn="l"/>
            <a:r>
              <a:rPr lang="en-US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getPrototypeOf</a:t>
            </a:r>
            <a:endParaRPr lang="zh-CN" altLang="en-US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4" name="圆角矩形 33">
            <a:extLst>
              <a:ext uri="{FF2B5EF4-FFF2-40B4-BE49-F238E27FC236}">
                <a16:creationId xmlns:a16="http://schemas.microsoft.com/office/drawing/2014/main" id="{0223C7B1-D6EC-1D44-B41B-47E46EBDDFE8}"/>
              </a:ext>
            </a:extLst>
          </p:cNvPr>
          <p:cNvSpPr/>
          <p:nvPr/>
        </p:nvSpPr>
        <p:spPr>
          <a:xfrm>
            <a:off x="19813205" y="10092679"/>
            <a:ext cx="3816528" cy="783193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>
            <a:spAutoFit/>
          </a:bodyPr>
          <a:lstStyle/>
          <a:p>
            <a:pPr algn="l"/>
            <a:r>
              <a:rPr lang="en-US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isExtensible</a:t>
            </a:r>
            <a:endParaRPr lang="zh-CN" altLang="en-US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5" name="圆角矩形 34">
            <a:extLst>
              <a:ext uri="{FF2B5EF4-FFF2-40B4-BE49-F238E27FC236}">
                <a16:creationId xmlns:a16="http://schemas.microsoft.com/office/drawing/2014/main" id="{C07A2A77-8899-9C47-85F6-A0A984C40C60}"/>
              </a:ext>
            </a:extLst>
          </p:cNvPr>
          <p:cNvSpPr/>
          <p:nvPr/>
        </p:nvSpPr>
        <p:spPr>
          <a:xfrm>
            <a:off x="1405614" y="11126734"/>
            <a:ext cx="1280835" cy="783193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>
            <a:spAutoFit/>
          </a:bodyPr>
          <a:lstStyle/>
          <a:p>
            <a:pPr algn="l"/>
            <a:r>
              <a:rPr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has</a:t>
            </a:r>
            <a:endParaRPr lang="zh-CN" altLang="en-US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6" name="圆角矩形 35">
            <a:extLst>
              <a:ext uri="{FF2B5EF4-FFF2-40B4-BE49-F238E27FC236}">
                <a16:creationId xmlns:a16="http://schemas.microsoft.com/office/drawing/2014/main" id="{665AE09E-1E2F-3C48-9EAC-12A43CF2E38A}"/>
              </a:ext>
            </a:extLst>
          </p:cNvPr>
          <p:cNvSpPr/>
          <p:nvPr/>
        </p:nvSpPr>
        <p:spPr>
          <a:xfrm>
            <a:off x="16026386" y="11126733"/>
            <a:ext cx="4025470" cy="783193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>
            <a:spAutoFit/>
          </a:bodyPr>
          <a:lstStyle/>
          <a:p>
            <a:pPr algn="l"/>
            <a:r>
              <a:rPr lang="en-US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setPrototypeOf</a:t>
            </a:r>
            <a:endParaRPr lang="zh-CN" altLang="en-US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7" name="圆角矩形 36">
            <a:extLst>
              <a:ext uri="{FF2B5EF4-FFF2-40B4-BE49-F238E27FC236}">
                <a16:creationId xmlns:a16="http://schemas.microsoft.com/office/drawing/2014/main" id="{538A4E7A-56FB-DC4E-9E91-F9E252B25E2F}"/>
              </a:ext>
            </a:extLst>
          </p:cNvPr>
          <p:cNvSpPr/>
          <p:nvPr/>
        </p:nvSpPr>
        <p:spPr>
          <a:xfrm>
            <a:off x="9280203" y="10092679"/>
            <a:ext cx="2016437" cy="783193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>
            <a:spAutoFit/>
          </a:bodyPr>
          <a:lstStyle/>
          <a:p>
            <a:pPr algn="l"/>
            <a:r>
              <a:rPr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apply</a:t>
            </a:r>
            <a:endParaRPr lang="zh-CN" altLang="en-US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8" name="圆角矩形 37">
            <a:extLst>
              <a:ext uri="{FF2B5EF4-FFF2-40B4-BE49-F238E27FC236}">
                <a16:creationId xmlns:a16="http://schemas.microsoft.com/office/drawing/2014/main" id="{A2FA3DE9-6FEB-AF45-B6BE-11993B570EC4}"/>
              </a:ext>
            </a:extLst>
          </p:cNvPr>
          <p:cNvSpPr/>
          <p:nvPr/>
        </p:nvSpPr>
        <p:spPr>
          <a:xfrm>
            <a:off x="11569671" y="10092679"/>
            <a:ext cx="2939959" cy="783193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>
            <a:spAutoFit/>
          </a:bodyPr>
          <a:lstStyle/>
          <a:p>
            <a:pPr algn="l"/>
            <a:r>
              <a:rPr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construct</a:t>
            </a:r>
            <a:endParaRPr lang="zh-CN" altLang="en-US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964141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13D2021-4351-0C42-8133-EC52780752A8}"/>
              </a:ext>
            </a:extLst>
          </p:cNvPr>
          <p:cNvSpPr txBox="1"/>
          <p:nvPr/>
        </p:nvSpPr>
        <p:spPr>
          <a:xfrm>
            <a:off x="9166302" y="289932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4E93FB2-2665-8A49-A0A5-5ACE7413297E}"/>
              </a:ext>
            </a:extLst>
          </p:cNvPr>
          <p:cNvSpPr txBox="1"/>
          <p:nvPr/>
        </p:nvSpPr>
        <p:spPr>
          <a:xfrm>
            <a:off x="8898673" y="-289932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4944A0E-89D7-1B43-9491-CACDFA50A63F}"/>
              </a:ext>
            </a:extLst>
          </p:cNvPr>
          <p:cNvSpPr txBox="1"/>
          <p:nvPr/>
        </p:nvSpPr>
        <p:spPr>
          <a:xfrm>
            <a:off x="12313920" y="-2895600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0FCB434-8E48-344D-BE26-FE16E9424296}"/>
              </a:ext>
            </a:extLst>
          </p:cNvPr>
          <p:cNvSpPr txBox="1"/>
          <p:nvPr/>
        </p:nvSpPr>
        <p:spPr>
          <a:xfrm>
            <a:off x="12193065" y="1965566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DAB33F5-D32A-784D-9E46-6FF898BA1968}"/>
              </a:ext>
            </a:extLst>
          </p:cNvPr>
          <p:cNvSpPr txBox="1"/>
          <p:nvPr/>
        </p:nvSpPr>
        <p:spPr>
          <a:xfrm>
            <a:off x="1437861" y="759941"/>
            <a:ext cx="7275444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zh-CN" altLang="en-US" sz="8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响应式原理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7582DF68-8714-BC4B-B610-853898109331}"/>
              </a:ext>
            </a:extLst>
          </p:cNvPr>
          <p:cNvSpPr/>
          <p:nvPr/>
        </p:nvSpPr>
        <p:spPr>
          <a:xfrm>
            <a:off x="1298713" y="6543023"/>
            <a:ext cx="6473688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遍历 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data 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中的属性，使用 </a:t>
            </a:r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Object.defineProperty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 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的 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get/set 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方法对其进行数据劫持</a:t>
            </a:r>
          </a:p>
        </p:txBody>
      </p:sp>
      <p:sp>
        <p:nvSpPr>
          <p:cNvPr id="14" name="圆角矩形 13">
            <a:extLst>
              <a:ext uri="{FF2B5EF4-FFF2-40B4-BE49-F238E27FC236}">
                <a16:creationId xmlns:a16="http://schemas.microsoft.com/office/drawing/2014/main" id="{C4D175CA-79F3-5C46-82AC-1BFCA0818942}"/>
              </a:ext>
            </a:extLst>
          </p:cNvPr>
          <p:cNvSpPr/>
          <p:nvPr/>
        </p:nvSpPr>
        <p:spPr>
          <a:xfrm>
            <a:off x="1437861" y="5217031"/>
            <a:ext cx="2921727" cy="783193"/>
          </a:xfrm>
          <a:prstGeom prst="roundRect">
            <a:avLst/>
          </a:prstGeom>
          <a:solidFill>
            <a:srgbClr val="00A2FF"/>
          </a:solidFill>
        </p:spPr>
        <p:txBody>
          <a:bodyPr wrap="square" rtlCol="0" anchor="ctr">
            <a:spAutoFit/>
          </a:bodyPr>
          <a:lstStyle/>
          <a:p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observe</a:t>
            </a:r>
            <a:endParaRPr lang="en-US" altLang="zh-CN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277F84E9-6D78-EE42-9388-7295EBFB1217}"/>
              </a:ext>
            </a:extLst>
          </p:cNvPr>
          <p:cNvSpPr/>
          <p:nvPr/>
        </p:nvSpPr>
        <p:spPr>
          <a:xfrm>
            <a:off x="16142806" y="6559443"/>
            <a:ext cx="734778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观察者（对象），通过 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dep 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实现对响应属性的监听，监听到结果后，主动触发自己的回调进行响应</a:t>
            </a:r>
          </a:p>
        </p:txBody>
      </p:sp>
      <p:sp>
        <p:nvSpPr>
          <p:cNvPr id="39" name="圆角矩形 38">
            <a:extLst>
              <a:ext uri="{FF2B5EF4-FFF2-40B4-BE49-F238E27FC236}">
                <a16:creationId xmlns:a16="http://schemas.microsoft.com/office/drawing/2014/main" id="{1DCCBB66-943E-5F46-97A4-256274ADF727}"/>
              </a:ext>
            </a:extLst>
          </p:cNvPr>
          <p:cNvSpPr/>
          <p:nvPr/>
        </p:nvSpPr>
        <p:spPr>
          <a:xfrm>
            <a:off x="16209900" y="5217031"/>
            <a:ext cx="2921727" cy="783193"/>
          </a:xfrm>
          <a:prstGeom prst="roundRect">
            <a:avLst/>
          </a:prstGeom>
          <a:solidFill>
            <a:srgbClr val="00A2FF"/>
          </a:solidFill>
        </p:spPr>
        <p:txBody>
          <a:bodyPr wrap="square" rtlCol="0" anchor="ctr">
            <a:spAutoFit/>
          </a:bodyPr>
          <a:lstStyle/>
          <a:p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watcher</a:t>
            </a:r>
            <a:endParaRPr lang="en-US" altLang="zh-CN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0" name="圆角矩形 39">
            <a:extLst>
              <a:ext uri="{FF2B5EF4-FFF2-40B4-BE49-F238E27FC236}">
                <a16:creationId xmlns:a16="http://schemas.microsoft.com/office/drawing/2014/main" id="{A69424FF-A93A-1F4D-B3DC-5A0C3BD5CC5D}"/>
              </a:ext>
            </a:extLst>
          </p:cNvPr>
          <p:cNvSpPr/>
          <p:nvPr/>
        </p:nvSpPr>
        <p:spPr>
          <a:xfrm>
            <a:off x="8971240" y="5217031"/>
            <a:ext cx="2921727" cy="783193"/>
          </a:xfrm>
          <a:prstGeom prst="roundRect">
            <a:avLst/>
          </a:prstGeom>
          <a:solidFill>
            <a:srgbClr val="00A2FF"/>
          </a:solidFill>
        </p:spPr>
        <p:txBody>
          <a:bodyPr wrap="square" rtlCol="0" anchor="ctr">
            <a:spAutoFit/>
          </a:bodyPr>
          <a:lstStyle/>
          <a:p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dep</a:t>
            </a:r>
            <a:endParaRPr lang="en-US" altLang="zh-CN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953E8D15-452D-4D43-A29F-BB1F8938C998}"/>
              </a:ext>
            </a:extLst>
          </p:cNvPr>
          <p:cNvSpPr/>
          <p:nvPr/>
        </p:nvSpPr>
        <p:spPr>
          <a:xfrm>
            <a:off x="8765540" y="6559443"/>
            <a:ext cx="6574625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每个属性拥有自己的消息订阅器 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dep</a:t>
            </a:r>
            <a:r>
              <a:rPr lang="zh-CN" altLang="e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用于存放所有订阅了该属性的观察者对象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9229498-B716-504A-A1EA-F8B461692A1F}"/>
              </a:ext>
            </a:extLst>
          </p:cNvPr>
          <p:cNvSpPr/>
          <p:nvPr/>
        </p:nvSpPr>
        <p:spPr>
          <a:xfrm>
            <a:off x="1437861" y="2783966"/>
            <a:ext cx="2168055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每个组件实例都有相应的 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watcher 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实例对象，它会在组件渲染的过程中把属性记录为依赖，之后当依赖项的 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setter 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被调用时，会通知 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watcher 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重新计算，从而致使它关联的组件得以更新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2429E66-9827-0644-B722-E840AEEDC5B8}"/>
              </a:ext>
            </a:extLst>
          </p:cNvPr>
          <p:cNvSpPr/>
          <p:nvPr/>
        </p:nvSpPr>
        <p:spPr>
          <a:xfrm>
            <a:off x="1298713" y="9962538"/>
            <a:ext cx="22052725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Watcher 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和 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Dep 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的关系：</a:t>
            </a:r>
            <a:endParaRPr lang="en-US" altLang="zh-CN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watcher 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中实例化了 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dep 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并向 </a:t>
            </a:r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dep.subs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 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中添加了订阅者，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dep 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通过 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notify 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遍历了 </a:t>
            </a:r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dep.subs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 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通知每个 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watcher 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更新</a:t>
            </a:r>
          </a:p>
        </p:txBody>
      </p:sp>
    </p:spTree>
    <p:extLst>
      <p:ext uri="{BB962C8B-B14F-4D97-AF65-F5344CB8AC3E}">
        <p14:creationId xmlns:p14="http://schemas.microsoft.com/office/powerpoint/2010/main" val="3002024877"/>
      </p:ext>
    </p:extLst>
  </p:cSld>
  <p:clrMapOvr>
    <a:masterClrMapping/>
  </p:clrMapOvr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A2FF"/>
        </a:solidFill>
      </a:spPr>
      <a:bodyPr wrap="square" rtlCol="0" anchor="ctr">
        <a:noAutofit/>
      </a:bodyPr>
      <a:lstStyle>
        <a:defPPr algn="l">
          <a:defRPr kumimoji="1" b="0" dirty="0" smtClean="0">
            <a:solidFill>
              <a:schemeClr val="bg1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spDef>
    <a:lnDef>
      <a:spPr>
        <a:noFill/>
        <a:ln w="50800" cap="flat">
          <a:solidFill>
            <a:srgbClr val="FF6C6E"/>
          </a:solidFill>
          <a:prstDash val="solid"/>
          <a:miter lim="400000"/>
          <a:tailEnd type="triangle"/>
        </a:ln>
        <a:effectLst/>
        <a:sp3d/>
      </a:spPr>
      <a:bodyPr/>
      <a:lstStyle/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28575" cap="flat">
          <a:noFill/>
          <a:miter lim="400000"/>
        </a:ln>
        <a:effectLst/>
        <a:sp3d/>
      </a:spPr>
      <a:bodyPr rot="0" spcFirstLastPara="1" vertOverflow="overflow" horzOverflow="overflow" vert="horz" wrap="square" lIns="50400" tIns="50800" rIns="50800" bIns="50800" numCol="1" spcCol="38100" rtlCol="0" anchor="ctr">
        <a:noAutofit/>
      </a:bodyPr>
      <a:lstStyle>
        <a:defPPr algn="l">
          <a:defRPr kumimoji="1" sz="4000" b="0" dirty="0" smtClean="0">
            <a:solidFill>
              <a:schemeClr val="bg1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模板" id="{6A2E8E20-CBA2-1E4F-9A2C-A085AB2A78C4}" vid="{FD546A65-7565-9844-B3EA-D2C5A1C214A7}"/>
    </a:ext>
  </a:extLst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White</Template>
  <TotalTime>28329</TotalTime>
  <Words>4471</Words>
  <Application>Microsoft Macintosh PowerPoint</Application>
  <PresentationFormat>自定义</PresentationFormat>
  <Paragraphs>619</Paragraphs>
  <Slides>61</Slides>
  <Notes>59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61</vt:i4>
      </vt:variant>
    </vt:vector>
  </HeadingPairs>
  <TitlesOfParts>
    <vt:vector size="69" baseType="lpstr">
      <vt:lpstr>Microsoft YaHei</vt:lpstr>
      <vt:lpstr>Alibaba PuHuiTi R</vt:lpstr>
      <vt:lpstr>Arial</vt:lpstr>
      <vt:lpstr>Helvetica</vt:lpstr>
      <vt:lpstr>Helvetica Light</vt:lpstr>
      <vt:lpstr>Helvetica Neue</vt:lpstr>
      <vt:lpstr>Wingdings</vt:lpstr>
      <vt:lpstr>White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韩 楠</dc:creator>
  <cp:lastModifiedBy>lin xi</cp:lastModifiedBy>
  <cp:revision>2708</cp:revision>
  <cp:lastPrinted>2019-10-08T09:23:57Z</cp:lastPrinted>
  <dcterms:created xsi:type="dcterms:W3CDTF">2021-05-18T10:48:55Z</dcterms:created>
  <dcterms:modified xsi:type="dcterms:W3CDTF">2021-09-02T11:31:01Z</dcterms:modified>
</cp:coreProperties>
</file>